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78" r:id="rId2"/>
    <p:sldId id="291" r:id="rId3"/>
    <p:sldId id="258" r:id="rId4"/>
    <p:sldId id="259" r:id="rId5"/>
    <p:sldId id="260" r:id="rId6"/>
    <p:sldId id="304" r:id="rId7"/>
    <p:sldId id="261" r:id="rId8"/>
    <p:sldId id="262" r:id="rId9"/>
    <p:sldId id="263" r:id="rId10"/>
    <p:sldId id="264" r:id="rId11"/>
    <p:sldId id="265" r:id="rId12"/>
    <p:sldId id="292" r:id="rId13"/>
    <p:sldId id="266" r:id="rId14"/>
    <p:sldId id="305" r:id="rId15"/>
    <p:sldId id="307" r:id="rId16"/>
    <p:sldId id="308" r:id="rId17"/>
    <p:sldId id="310" r:id="rId18"/>
    <p:sldId id="315" r:id="rId19"/>
    <p:sldId id="316" r:id="rId20"/>
    <p:sldId id="318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3" r:id="rId31"/>
    <p:sldId id="334" r:id="rId32"/>
    <p:sldId id="335" r:id="rId33"/>
    <p:sldId id="295" r:id="rId3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712" y="9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CF2BB-3640-C94A-A852-65230A893122}" type="datetimeFigureOut">
              <a:rPr lang="fi-FI" smtClean="0"/>
              <a:t>8.11.17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32487-6D77-8245-A4BD-4C51B484C8A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02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 1:48 peilaamine</a:t>
            </a:r>
            <a:r>
              <a:rPr lang="fi-FI" baseline="0" dirty="0" smtClean="0"/>
              <a:t>  </a:t>
            </a:r>
            <a:r>
              <a:rPr lang="fi-FI" dirty="0" smtClean="0"/>
              <a:t>kumoon työntäminen 3.07 </a:t>
            </a:r>
            <a:r>
              <a:rPr lang="mr-IN" dirty="0" smtClean="0"/>
              <a:t>–</a:t>
            </a:r>
            <a:r>
              <a:rPr lang="fi-FI" dirty="0" smtClean="0"/>
              <a:t> kiemurtelu 4.05 käsitorni 2 10.00 </a:t>
            </a:r>
            <a:r>
              <a:rPr lang="mr-IN" dirty="0" smtClean="0"/>
              <a:t>–</a:t>
            </a:r>
            <a:r>
              <a:rPr lang="fi-FI" dirty="0" smtClean="0"/>
              <a:t> 12:30 sitten hernepussi</a:t>
            </a:r>
          </a:p>
          <a:p>
            <a:r>
              <a:rPr lang="fi-FI" dirty="0" smtClean="0"/>
              <a:t>tunneli 19:40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2487-6D77-8245-A4BD-4C51B484C8AF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50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 1:48 peilaamine</a:t>
            </a:r>
            <a:r>
              <a:rPr lang="fi-FI" baseline="0" dirty="0" smtClean="0"/>
              <a:t>  </a:t>
            </a:r>
            <a:r>
              <a:rPr lang="fi-FI" dirty="0" smtClean="0"/>
              <a:t>kumoon työntäminen 3.07 </a:t>
            </a:r>
            <a:r>
              <a:rPr lang="mr-IN" dirty="0" smtClean="0"/>
              <a:t>–</a:t>
            </a:r>
            <a:r>
              <a:rPr lang="fi-FI" dirty="0" smtClean="0"/>
              <a:t> kiemurtelu 4.05 käsitorni 2 10.00 </a:t>
            </a:r>
            <a:r>
              <a:rPr lang="mr-IN" dirty="0" smtClean="0"/>
              <a:t>–</a:t>
            </a:r>
            <a:r>
              <a:rPr lang="fi-FI" dirty="0" smtClean="0"/>
              <a:t> 12:30 sitten hernepussi</a:t>
            </a:r>
          </a:p>
          <a:p>
            <a:r>
              <a:rPr lang="fi-FI" dirty="0" smtClean="0"/>
              <a:t>tunneli 19:40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2487-6D77-8245-A4BD-4C51B484C8AF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56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 1:48 peilaamine</a:t>
            </a:r>
            <a:r>
              <a:rPr lang="fi-FI" baseline="0" dirty="0" smtClean="0"/>
              <a:t>  </a:t>
            </a:r>
            <a:r>
              <a:rPr lang="fi-FI" dirty="0" smtClean="0"/>
              <a:t>kumoon työntäminen 3.07 </a:t>
            </a:r>
            <a:r>
              <a:rPr lang="mr-IN" dirty="0" smtClean="0"/>
              <a:t>–</a:t>
            </a:r>
            <a:r>
              <a:rPr lang="fi-FI" dirty="0" smtClean="0"/>
              <a:t> kiemurtelu 4.05 käsitorni 2 10.00 </a:t>
            </a:r>
            <a:r>
              <a:rPr lang="mr-IN" dirty="0" smtClean="0"/>
              <a:t>–</a:t>
            </a:r>
            <a:r>
              <a:rPr lang="fi-FI" dirty="0" smtClean="0"/>
              <a:t> 12:30 sitten hernepussi</a:t>
            </a:r>
          </a:p>
          <a:p>
            <a:r>
              <a:rPr lang="fi-FI" dirty="0" smtClean="0"/>
              <a:t>tunneli 19:40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2487-6D77-8245-A4BD-4C51B484C8AF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467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 1:48 peilaamine</a:t>
            </a:r>
            <a:r>
              <a:rPr lang="fi-FI" baseline="0" dirty="0" smtClean="0"/>
              <a:t>  </a:t>
            </a:r>
            <a:r>
              <a:rPr lang="fi-FI" dirty="0" smtClean="0"/>
              <a:t>kumoon työntäminen 3.07 </a:t>
            </a:r>
            <a:r>
              <a:rPr lang="mr-IN" dirty="0" smtClean="0"/>
              <a:t>–</a:t>
            </a:r>
            <a:r>
              <a:rPr lang="fi-FI" dirty="0" smtClean="0"/>
              <a:t> kiemurtelu 4.05 käsitorni 2 10.00 </a:t>
            </a:r>
            <a:r>
              <a:rPr lang="mr-IN" dirty="0" smtClean="0"/>
              <a:t>–</a:t>
            </a:r>
            <a:r>
              <a:rPr lang="fi-FI" dirty="0" smtClean="0"/>
              <a:t> 12:30 sitten hernepussi</a:t>
            </a:r>
          </a:p>
          <a:p>
            <a:r>
              <a:rPr lang="fi-FI" dirty="0" smtClean="0"/>
              <a:t>tunneli 19:40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532487-6D77-8245-A4BD-4C51B484C8AF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10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28" name="Päivämäärän paikkamerkki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7ADCD19-711D-4540-A1C7-2898E864857A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0" name="Suorakulmi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uorakulmi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4" name="Suorakulmi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9" name="Suorakulmi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8" name="Suora yhdysviiv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Suora yhdysviiv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7" name="Suorakulmi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1" name="Ellipsi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3" name="Ellipsi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4" name="Ellipsi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6" name="Ellipsi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5" name="Ellipsi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9" name="Dian numeron paikkamerkki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345276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D208-6CCE-954E-9554-0497540DB39A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6200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4EA96-E489-B84A-9E77-A5A5F25C70CA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19304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135CE-C1AE-0143-92E6-23C7280C389A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en-GB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>
                <a:latin typeface="Century Schoolbook"/>
              </a:rPr>
              <a:pPr/>
              <a:t>‹#›</a:t>
            </a:fld>
            <a:endParaRPr lang="en-GB">
              <a:latin typeface="Century Schoolbook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en-GB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93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32D632-A59D-7D4B-8938-7D086C7B6141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75218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311315-3AC1-984C-9118-ADA739DE2854}" type="datetime1">
              <a:rPr lang="fi-FI" smtClean="0">
                <a:solidFill>
                  <a:srgbClr val="FFF39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FFF39D"/>
              </a:solidFill>
              <a:latin typeface="Century Schoolbook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>
                <a:solidFill>
                  <a:srgbClr val="FFF39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FFF39D"/>
              </a:solidFill>
              <a:latin typeface="Century Schoolbook"/>
            </a:endParaRPr>
          </a:p>
        </p:txBody>
      </p:sp>
      <p:sp>
        <p:nvSpPr>
          <p:cNvPr id="9" name="Suorakulmi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0" name="Suorakulmi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uorakulmi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uorakulmi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4" name="Suora yhdysviiv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5" name="Suora yhdysviiv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7" name="Suora yhdysviiv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8" name="Suorakulmi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9" name="Ellipsi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0" name="Ellipsi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1" name="Ellipsi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2" name="Ellipsi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3" name="Ellipsi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6" name="Suora yhdysviiv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211671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DCE3-7A26-0D4A-B3E9-C9011D5C394A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1003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0F66-F0AE-FF47-BDAB-C03BF7BE9DF8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Tekstin paikkamerkki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945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5D0355-3E08-3843-8AF9-256D24A0EDFD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36854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2785-BD51-FC44-9F12-C8D10592E9E4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875037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Suorakulmi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3" name="Suora yhdysviiv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FDE1AEE-4849-9744-B722-83FADF232D98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23" name="Alatunnisteen paikkamerk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053044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0" name="Suora yhdysviiv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1" name="Suorakulmi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9" name="Suora yhdysviiv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0" name="Suora yhdysviiv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7" name="Päivämäärän paikkamerkki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34C3A53-182C-3E4A-94C4-60A38D14E374}" type="datetime1">
              <a:rPr lang="fi-FI" smtClean="0">
                <a:solidFill>
                  <a:srgbClr val="575F6D"/>
                </a:solidFill>
                <a:latin typeface="Century Schoolbook"/>
              </a:rPr>
              <a:pPr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18" name="Dian numeron paikkamerkki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3530D-03C7-4A3B-BA75-F674159F9911}" type="slidenum">
              <a:rPr lang="fi-FI" smtClean="0">
                <a:latin typeface="Century Schoolbook"/>
              </a:rPr>
              <a:pPr/>
              <a:t>‹#›</a:t>
            </a:fld>
            <a:endParaRPr lang="fi-FI">
              <a:latin typeface="Century Schoolbook"/>
            </a:endParaRPr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0026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 yhdysviiv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22" name="Otsikon paikkamerkki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fld id="{A72DE5D4-FFF6-EA4F-B9AF-93A337756529}" type="datetime1">
              <a:rPr lang="fi-FI" smtClean="0">
                <a:solidFill>
                  <a:srgbClr val="575F6D"/>
                </a:solidFill>
                <a:latin typeface="Century Schoolbook"/>
              </a:rPr>
              <a:pPr defTabSz="914400"/>
              <a:t>8.11.17</a:t>
            </a:fld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defTabSz="914400"/>
            <a:r>
              <a:rPr lang="en-US" smtClean="0">
                <a:solidFill>
                  <a:srgbClr val="575F6D"/>
                </a:solidFill>
                <a:latin typeface="Century Schoolbook"/>
              </a:rPr>
              <a:t>Kosketuksen merkitys Vantaa</a:t>
            </a:r>
            <a:endParaRPr lang="fi-FI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0" name="Suorakulmi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914400"/>
            <a:endParaRPr lang="en-US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entury Schoolbook"/>
            </a:endParaRPr>
          </a:p>
        </p:txBody>
      </p:sp>
      <p:sp>
        <p:nvSpPr>
          <p:cNvPr id="23" name="Dian numeron paikkamerkki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/>
            <a:fld id="{C053530D-03C7-4A3B-BA75-F674159F9911}" type="slidenum">
              <a:rPr lang="fi-FI" smtClean="0">
                <a:latin typeface="Century Schoolbook"/>
              </a:rPr>
              <a:pPr defTabSz="914400"/>
              <a:t>‹#›</a:t>
            </a:fld>
            <a:endParaRPr lang="fi-FI">
              <a:latin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6343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85999" y="3124200"/>
            <a:ext cx="6604658" cy="1659448"/>
          </a:xfrm>
        </p:spPr>
        <p:txBody>
          <a:bodyPr/>
          <a:lstStyle/>
          <a:p>
            <a:r>
              <a:rPr lang="fi-FI" dirty="0" smtClean="0"/>
              <a:t>Hyvä kosketus vahvistaa</a:t>
            </a:r>
            <a:br>
              <a:rPr lang="fi-FI" dirty="0" smtClean="0"/>
            </a:br>
            <a:r>
              <a:rPr lang="fi-FI" dirty="0"/>
              <a:t>	</a:t>
            </a:r>
            <a:r>
              <a:rPr lang="fi-FI" sz="2400" dirty="0" smtClean="0"/>
              <a:t>- vanhemmuuden trilogia 				8.11.2017</a:t>
            </a:r>
            <a:endParaRPr lang="fi-FI" sz="24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Jukka Mäkelä, Lastenpsykiatri, lasten psykoterapeutti (VET), </a:t>
            </a:r>
            <a:r>
              <a:rPr lang="fi-FI" dirty="0" err="1" smtClean="0"/>
              <a:t>Theraplay-terapeutti</a:t>
            </a:r>
            <a:r>
              <a:rPr lang="fi-FI" dirty="0" smtClean="0"/>
              <a:t> ja </a:t>
            </a:r>
            <a:r>
              <a:rPr lang="mr-IN" dirty="0" smtClean="0"/>
              <a:t>–</a:t>
            </a:r>
            <a:r>
              <a:rPr lang="fi-FI" dirty="0" smtClean="0"/>
              <a:t>kouluttaja</a:t>
            </a:r>
          </a:p>
          <a:p>
            <a:r>
              <a:rPr lang="fi-FI" dirty="0" smtClean="0"/>
              <a:t>Erityisasiantuntija, Lapset, nuoret ja perheet </a:t>
            </a:r>
            <a:r>
              <a:rPr lang="mr-IN" dirty="0" smtClean="0"/>
              <a:t>–</a:t>
            </a:r>
            <a:r>
              <a:rPr lang="fi-FI" dirty="0" smtClean="0"/>
              <a:t>yksikkö, THL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7952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784551" cy="45898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Kenguruhoito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painon  nousu, kehitys ja sisäisten tilojen säätely parempaa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+mj-lt"/>
              </a:rPr>
              <a:t>Vauvahieronnalla </a:t>
            </a:r>
            <a:r>
              <a:rPr lang="fi-FI" dirty="0">
                <a:latin typeface="+mj-lt"/>
              </a:rPr>
              <a:t>samanlaiset vaikutukset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samalla kiinnostus ihmiseen </a:t>
            </a:r>
            <a:r>
              <a:rPr lang="fi-FI" dirty="0" smtClean="0">
                <a:latin typeface="+mj-lt"/>
              </a:rPr>
              <a:t>lisääntyy</a:t>
            </a:r>
          </a:p>
          <a:p>
            <a:pPr lvl="1">
              <a:lnSpc>
                <a:spcPct val="90000"/>
              </a:lnSpc>
            </a:pPr>
            <a:r>
              <a:rPr lang="fi-FI" sz="2000" dirty="0"/>
              <a:t>ä</a:t>
            </a:r>
            <a:r>
              <a:rPr lang="fi-FI" sz="2000" dirty="0" smtClean="0"/>
              <a:t>itien </a:t>
            </a:r>
            <a:r>
              <a:rPr lang="fi-FI" sz="2000" dirty="0"/>
              <a:t>antama hieronta parantaa äidin ja lapsen </a:t>
            </a:r>
            <a:r>
              <a:rPr lang="fi-FI" sz="2000" dirty="0" smtClean="0"/>
              <a:t>vuorovaikutusta</a:t>
            </a:r>
            <a:endParaRPr lang="fi-FI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Depressiivisten äitien </a:t>
            </a:r>
            <a:r>
              <a:rPr lang="fi-FI" dirty="0" smtClean="0">
                <a:latin typeface="+mj-lt"/>
              </a:rPr>
              <a:t>vauvat</a:t>
            </a:r>
            <a:endParaRPr lang="fi-FI" dirty="0">
              <a:latin typeface="+mj-lt"/>
            </a:endParaRP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jalkapohjien hieronta vähentää ahdistusta ja lisää positiivista tilaa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lisää vuorovaikutusta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depression aivomuutokset voivat </a:t>
            </a:r>
            <a:r>
              <a:rPr lang="fi-FI" dirty="0" smtClean="0">
                <a:latin typeface="+mj-lt"/>
              </a:rPr>
              <a:t>korjautua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Keskoset ja vauvat</a:t>
            </a:r>
          </a:p>
        </p:txBody>
      </p:sp>
    </p:spTree>
    <p:extLst>
      <p:ext uri="{BB962C8B-B14F-4D97-AF65-F5344CB8AC3E}">
        <p14:creationId xmlns:p14="http://schemas.microsoft.com/office/powerpoint/2010/main" val="356544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8208590" cy="467450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Pahoinpidellyt pienet lapset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ärtyisyys vähenee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unirytmi paranee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suuntautuminen aikuiseen palaa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+mj-lt"/>
              </a:rPr>
              <a:t>Päiväkotilasten hieronta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lisää keskittymiskykyä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vähentää sosiaalisia ongelmia, erityisesti aggressiota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jatkuu vuoden seurannassa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+mj-lt"/>
              </a:rPr>
              <a:t>Esikoululaiset </a:t>
            </a:r>
            <a:r>
              <a:rPr lang="fi-FI" dirty="0">
                <a:latin typeface="+mj-lt"/>
              </a:rPr>
              <a:t>hieromassa toisiaan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aggressio vähenee koko ryhmässä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eniten vaikeimmin käyttäytyvillä pojilla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toista tukeva sosiaalisuus lisääntyy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toisen kannalta </a:t>
            </a:r>
            <a:r>
              <a:rPr lang="fi-FI" dirty="0" smtClean="0">
                <a:latin typeface="+mj-lt"/>
              </a:rPr>
              <a:t>ajatteleminen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pidempi vaikutus kuin muulla erityishuomiolla</a:t>
            </a:r>
          </a:p>
          <a:p>
            <a:pPr>
              <a:lnSpc>
                <a:spcPct val="90000"/>
              </a:lnSpc>
            </a:pPr>
            <a:endParaRPr lang="fi-FI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Pienten lasten hieronta</a:t>
            </a:r>
          </a:p>
        </p:txBody>
      </p:sp>
    </p:spTree>
    <p:extLst>
      <p:ext uri="{BB962C8B-B14F-4D97-AF65-F5344CB8AC3E}">
        <p14:creationId xmlns:p14="http://schemas.microsoft.com/office/powerpoint/2010/main" val="118880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Hierontatutkimuksia pienissä aineistoissa</a:t>
            </a:r>
          </a:p>
          <a:p>
            <a:pPr lvl="1"/>
            <a:r>
              <a:rPr lang="fi-FI" dirty="0" smtClean="0"/>
              <a:t>päivittäin 15 min, 10 kertaa</a:t>
            </a:r>
          </a:p>
          <a:p>
            <a:pPr lvl="1"/>
            <a:r>
              <a:rPr lang="fi-FI" dirty="0" smtClean="0"/>
              <a:t>tehokkaampaa kuin rentoutusharjoitukset</a:t>
            </a:r>
          </a:p>
          <a:p>
            <a:r>
              <a:rPr lang="fi-FI" dirty="0" smtClean="0"/>
              <a:t>Neuropsykiatrisissa ongelmissa</a:t>
            </a:r>
          </a:p>
          <a:p>
            <a:pPr lvl="1"/>
            <a:r>
              <a:rPr lang="fi-FI" dirty="0" smtClean="0"/>
              <a:t>vähentää aggressiivisuutta ja häiriökäyttäytymistä</a:t>
            </a:r>
          </a:p>
          <a:p>
            <a:pPr lvl="1"/>
            <a:r>
              <a:rPr lang="fi-FI" dirty="0" smtClean="0"/>
              <a:t>pidentää ADHD </a:t>
            </a:r>
            <a:r>
              <a:rPr lang="mr-IN" dirty="0" smtClean="0"/>
              <a:t>–</a:t>
            </a:r>
            <a:r>
              <a:rPr lang="fi-FI" dirty="0" smtClean="0"/>
              <a:t>lasten keskittymistä tehtäviin</a:t>
            </a:r>
            <a:endParaRPr lang="fi-FI" dirty="0"/>
          </a:p>
          <a:p>
            <a:pPr lvl="1"/>
            <a:r>
              <a:rPr lang="fi-FI" dirty="0" smtClean="0"/>
              <a:t>parantaa autististen lasten tehtävään suuntautumista</a:t>
            </a:r>
          </a:p>
          <a:p>
            <a:r>
              <a:rPr lang="fi-FI" dirty="0" smtClean="0"/>
              <a:t>Nuorisopsykiatria</a:t>
            </a:r>
          </a:p>
          <a:p>
            <a:pPr lvl="1"/>
            <a:r>
              <a:rPr lang="fi-FI" dirty="0" smtClean="0"/>
              <a:t>kahdesti viikossa 10 viikkoa</a:t>
            </a:r>
          </a:p>
          <a:p>
            <a:pPr lvl="1"/>
            <a:r>
              <a:rPr lang="fi-FI" dirty="0" smtClean="0"/>
              <a:t>syömishäiriöpotilaiden ruumiinkuva muuttui positiivisemmaksi</a:t>
            </a:r>
          </a:p>
          <a:p>
            <a:pPr lvl="1"/>
            <a:r>
              <a:rPr lang="fi-FI" dirty="0" smtClean="0"/>
              <a:t>syljen kortisolitasot normaalistuivat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Lasten- ja nuorisopsykiatria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650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925662" cy="435648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Kosketus on vanhinta ja luonnollisinta hoitoa 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kohdatuksi ja </a:t>
            </a:r>
            <a:r>
              <a:rPr lang="fi-FI" dirty="0" smtClean="0">
                <a:latin typeface="+mj-lt"/>
              </a:rPr>
              <a:t>koostetuksi </a:t>
            </a:r>
            <a:r>
              <a:rPr lang="fi-FI" dirty="0">
                <a:latin typeface="+mj-lt"/>
              </a:rPr>
              <a:t>tulemisen kokemus</a:t>
            </a:r>
          </a:p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Tärkeintä </a:t>
            </a:r>
            <a:r>
              <a:rPr lang="fi-FI" dirty="0" smtClean="0">
                <a:latin typeface="+mj-lt"/>
              </a:rPr>
              <a:t>hyvän kosketuksen voisi olettaa olevan </a:t>
            </a:r>
            <a:r>
              <a:rPr lang="fi-FI" dirty="0">
                <a:latin typeface="+mj-lt"/>
              </a:rPr>
              <a:t>niille, joiden ruumiillisuutta on loukattu</a:t>
            </a:r>
          </a:p>
          <a:p>
            <a:pPr lvl="1">
              <a:lnSpc>
                <a:spcPct val="90000"/>
              </a:lnSpc>
            </a:pPr>
            <a:r>
              <a:rPr lang="fi-FI" dirty="0">
                <a:latin typeface="+mj-lt"/>
              </a:rPr>
              <a:t>kivuliaat </a:t>
            </a:r>
            <a:r>
              <a:rPr lang="fi-FI" dirty="0" smtClean="0">
                <a:latin typeface="+mj-lt"/>
              </a:rPr>
              <a:t>kokemukset: hoitotoimet, väkivalta, kiusaaminen 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vääristyneet kokemukset: ruumiilliseen koskemattomuuteen ja eheyteen puuttuminen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kosketuksen puute: kulttuurinen laiminlyönti </a:t>
            </a:r>
            <a:endParaRPr lang="fi-FI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fi-FI" dirty="0" smtClean="0">
                <a:latin typeface="+mj-lt"/>
              </a:rPr>
              <a:t>Aivot kehittyvät kokemuksissa. </a:t>
            </a:r>
          </a:p>
          <a:p>
            <a:pPr lvl="1">
              <a:lnSpc>
                <a:spcPct val="90000"/>
              </a:lnSpc>
            </a:pPr>
            <a:r>
              <a:rPr lang="fi-FI" dirty="0" smtClean="0">
                <a:latin typeface="+mj-lt"/>
              </a:rPr>
              <a:t>kosketus lisää keskeisten yhteisöllistä mielihyvää kokevien aivoalueiden kehitystä</a:t>
            </a:r>
          </a:p>
          <a:p>
            <a:pPr>
              <a:lnSpc>
                <a:spcPct val="90000"/>
              </a:lnSpc>
            </a:pPr>
            <a:r>
              <a:rPr lang="fi-FI" dirty="0" smtClean="0">
                <a:latin typeface="+mj-lt"/>
              </a:rPr>
              <a:t>Tärkeintä kosketuksessa on aito vastavuoroisuus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Suunnitelmallinen korjaava kosketus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3345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99" y="1392255"/>
            <a:ext cx="8248822" cy="5217128"/>
          </a:xfrm>
        </p:spPr>
        <p:txBody>
          <a:bodyPr>
            <a:normAutofit/>
          </a:bodyPr>
          <a:lstStyle/>
          <a:p>
            <a:r>
              <a:rPr lang="fi-FI" dirty="0" smtClean="0"/>
              <a:t>Ilo näkyy lapsen ja vanhemman kasvoilla </a:t>
            </a:r>
          </a:p>
          <a:p>
            <a:pPr lvl="1"/>
            <a:r>
              <a:rPr lang="fi-FI" dirty="0"/>
              <a:t>kun saa elävän vastauksen</a:t>
            </a:r>
          </a:p>
          <a:p>
            <a:pPr lvl="1"/>
            <a:r>
              <a:rPr lang="fi-FI" dirty="0"/>
              <a:t>kun näkee, että voi tuottaa iloa</a:t>
            </a:r>
          </a:p>
          <a:p>
            <a:pPr lvl="1"/>
            <a:r>
              <a:rPr lang="fi-FI" dirty="0"/>
              <a:t>häpeä on kokemus siitä, ettei saa vastausta</a:t>
            </a:r>
          </a:p>
          <a:p>
            <a:pPr marL="365760" lvl="1" indent="0">
              <a:lnSpc>
                <a:spcPct val="90000"/>
              </a:lnSpc>
              <a:buNone/>
              <a:defRPr/>
            </a:pPr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4022"/>
          </a:xfrm>
        </p:spPr>
        <p:txBody>
          <a:bodyPr/>
          <a:lstStyle/>
          <a:p>
            <a:r>
              <a:rPr lang="fi-FI" dirty="0" smtClean="0"/>
              <a:t>Vastavuoroisuus tuo iloa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8723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99" y="1392255"/>
            <a:ext cx="8248822" cy="5217128"/>
          </a:xfrm>
        </p:spPr>
        <p:txBody>
          <a:bodyPr>
            <a:normAutofit/>
          </a:bodyPr>
          <a:lstStyle/>
          <a:p>
            <a:r>
              <a:rPr lang="fi-FI" dirty="0" smtClean="0"/>
              <a:t>Ilo näkyy lapsen ja vanhemman kasvoilla </a:t>
            </a:r>
          </a:p>
          <a:p>
            <a:pPr lvl="1"/>
            <a:r>
              <a:rPr lang="fi-FI" dirty="0"/>
              <a:t>kun saa elävän vastauksen</a:t>
            </a:r>
          </a:p>
          <a:p>
            <a:pPr lvl="1"/>
            <a:r>
              <a:rPr lang="fi-FI" dirty="0"/>
              <a:t>kun näkee, että voi tuottaa iloa</a:t>
            </a:r>
          </a:p>
          <a:p>
            <a:pPr lvl="1"/>
            <a:r>
              <a:rPr lang="fi-FI" dirty="0"/>
              <a:t>häpeä on kokemus siitä, ettei saa vastausta</a:t>
            </a:r>
          </a:p>
          <a:p>
            <a:pPr>
              <a:lnSpc>
                <a:spcPct val="90000"/>
              </a:lnSpc>
              <a:defRPr/>
            </a:pPr>
            <a:r>
              <a:rPr lang="fi-FI" dirty="0" smtClean="0"/>
              <a:t>Ilo on terveellistä: </a:t>
            </a:r>
            <a:r>
              <a:rPr lang="fi-FI" dirty="0" smtClean="0">
                <a:latin typeface="Century Schoolbook" charset="0"/>
              </a:rPr>
              <a:t>avaa kehityksen </a:t>
            </a:r>
            <a:r>
              <a:rPr lang="fi-FI" dirty="0">
                <a:latin typeface="Century Schoolbook" charset="0"/>
              </a:rPr>
              <a:t>mahdollisuuksia ja </a:t>
            </a:r>
            <a:r>
              <a:rPr lang="fi-FI" dirty="0" smtClean="0">
                <a:latin typeface="Century Schoolbook" charset="0"/>
              </a:rPr>
              <a:t>vahvistaa kehitystä </a:t>
            </a:r>
            <a:endParaRPr lang="fi-FI" dirty="0">
              <a:latin typeface="Century Schoolbook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fi-FI" dirty="0">
                <a:latin typeface="Century Schoolbook" charset="0"/>
                <a:cs typeface="ＭＳ Ｐゴシック" charset="0"/>
              </a:rPr>
              <a:t>yhteydet aivoissa lisääntyvät</a:t>
            </a:r>
          </a:p>
          <a:p>
            <a:pPr lvl="1">
              <a:lnSpc>
                <a:spcPct val="90000"/>
              </a:lnSpc>
              <a:defRPr/>
            </a:pPr>
            <a:r>
              <a:rPr lang="fi-FI" dirty="0">
                <a:latin typeface="Century Schoolbook" charset="0"/>
                <a:cs typeface="ＭＳ Ｐゴシック" charset="0"/>
              </a:rPr>
              <a:t>uudet toimintamahdollisuudet avautuvat </a:t>
            </a:r>
            <a:r>
              <a:rPr lang="fi-FI" sz="1100" dirty="0">
                <a:latin typeface="Century Schoolbook" charset="0"/>
                <a:cs typeface="ＭＳ Ｐゴシック" charset="0"/>
              </a:rPr>
              <a:t> </a:t>
            </a:r>
            <a:endParaRPr lang="fi-FI" sz="1100" dirty="0" smtClean="0">
              <a:latin typeface="Century Schoolbook" charset="0"/>
              <a:cs typeface="ＭＳ Ｐゴシック" charset="0"/>
            </a:endParaRPr>
          </a:p>
          <a:p>
            <a:r>
              <a:rPr lang="fi-FI" altLang="fi-FI" dirty="0" smtClean="0">
                <a:ea typeface="ＭＳ Ｐゴシック" pitchFamily="34" charset="-128"/>
              </a:rPr>
              <a:t>Ilo kumpuaa (ainakin) kolmesta eri lähteestä </a:t>
            </a:r>
          </a:p>
          <a:p>
            <a:pPr lvl="1">
              <a:buFont typeface="Arial" pitchFamily="34" charset="0"/>
              <a:buAutoNum type="arabicParenR"/>
            </a:pPr>
            <a:r>
              <a:rPr lang="fi-FI" altLang="fi-FI" dirty="0" smtClean="0">
                <a:ea typeface="ＭＳ Ｐゴシック" pitchFamily="34" charset="-128"/>
              </a:rPr>
              <a:t>uteliaasta tutkimisesta ja löytämisen riemusta</a:t>
            </a:r>
          </a:p>
          <a:p>
            <a:pPr lvl="1">
              <a:buFont typeface="Arial" pitchFamily="34" charset="0"/>
              <a:buAutoNum type="arabicParenR"/>
            </a:pPr>
            <a:r>
              <a:rPr lang="fi-FI" altLang="fi-FI" dirty="0" smtClean="0">
                <a:ea typeface="ＭＳ Ｐゴシック" pitchFamily="34" charset="-128"/>
              </a:rPr>
              <a:t>peuhaamisesta; riehakkaasta leikistä </a:t>
            </a:r>
            <a:r>
              <a:rPr lang="fi-FI" altLang="fi-FI" dirty="0">
                <a:ea typeface="ＭＳ Ｐゴシック" pitchFamily="34" charset="-128"/>
              </a:rPr>
              <a:t>toisten kanssa</a:t>
            </a:r>
          </a:p>
          <a:p>
            <a:pPr lvl="1">
              <a:buFont typeface="Arial" pitchFamily="34" charset="0"/>
              <a:buAutoNum type="arabicParenR"/>
            </a:pPr>
            <a:r>
              <a:rPr lang="fi-FI" altLang="fi-FI" dirty="0">
                <a:ea typeface="ＭＳ Ｐゴシック" pitchFamily="34" charset="-128"/>
              </a:rPr>
              <a:t>hoiva- ja </a:t>
            </a:r>
            <a:r>
              <a:rPr lang="fi-FI" altLang="fi-FI" dirty="0" smtClean="0">
                <a:ea typeface="ＭＳ Ｐゴシック" pitchFamily="34" charset="-128"/>
              </a:rPr>
              <a:t>kiintymyskokemuksista</a:t>
            </a:r>
            <a:endParaRPr lang="fi-FI" altLang="fi-FI" dirty="0">
              <a:ea typeface="ＭＳ Ｐゴシック" pitchFamily="34" charset="-128"/>
            </a:endParaRPr>
          </a:p>
          <a:p>
            <a:pPr lvl="1">
              <a:lnSpc>
                <a:spcPct val="90000"/>
              </a:lnSpc>
              <a:defRPr/>
            </a:pPr>
            <a:r>
              <a:rPr lang="fi-FI" dirty="0" smtClean="0"/>
              <a:t>kumppanuus kokoaa nämä yhteen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4022"/>
          </a:xfrm>
        </p:spPr>
        <p:txBody>
          <a:bodyPr/>
          <a:lstStyle/>
          <a:p>
            <a:r>
              <a:rPr lang="fi-FI" dirty="0" smtClean="0"/>
              <a:t>Vastavuoroisuus tuo iloa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566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Leikillä on hintansa</a:t>
            </a:r>
          </a:p>
          <a:p>
            <a:pPr lvl="1"/>
            <a:r>
              <a:rPr lang="fi-FI" dirty="0" smtClean="0"/>
              <a:t>kuluttaa paljon energiaa</a:t>
            </a:r>
          </a:p>
          <a:p>
            <a:pPr lvl="1"/>
            <a:r>
              <a:rPr lang="fi-FI" dirty="0" smtClean="0"/>
              <a:t>onnettomuudet ovat mahdollisia</a:t>
            </a:r>
          </a:p>
          <a:p>
            <a:pPr lvl="1"/>
            <a:r>
              <a:rPr lang="fi-FI" dirty="0" smtClean="0"/>
              <a:t>tarkkaavaisuus herpaantuu: saaliiksi joutuminen</a:t>
            </a:r>
          </a:p>
          <a:p>
            <a:r>
              <a:rPr lang="fi-FI" dirty="0" smtClean="0"/>
              <a:t>Vanhin oletus: leikki opettaa aikuisen taitoja</a:t>
            </a:r>
          </a:p>
          <a:p>
            <a:pPr lvl="1"/>
            <a:r>
              <a:rPr lang="fi-FI" dirty="0" smtClean="0"/>
              <a:t>ei lisää metsästystaitoja </a:t>
            </a:r>
            <a:endParaRPr lang="fi-FI" sz="1400" dirty="0"/>
          </a:p>
          <a:p>
            <a:pPr lvl="1"/>
            <a:r>
              <a:rPr lang="fi-FI" dirty="0" smtClean="0"/>
              <a:t>ei  lisää tappelukykyjä (keskinäisissä eikä ryhmän ulkopuolisissa tappeluissa)</a:t>
            </a:r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4504" cy="1143000"/>
          </a:xfrm>
        </p:spPr>
        <p:txBody>
          <a:bodyPr/>
          <a:lstStyle/>
          <a:p>
            <a:r>
              <a:rPr lang="fi-FI" dirty="0" smtClean="0"/>
              <a:t>Peuhaaminen on nisäkäspennuille luontaista vastavuoroisuutta: miksi?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765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Leikillä on hintansa</a:t>
            </a:r>
          </a:p>
          <a:p>
            <a:pPr lvl="1"/>
            <a:r>
              <a:rPr lang="fi-FI" dirty="0"/>
              <a:t>kuluttaa paljon energiaa</a:t>
            </a:r>
          </a:p>
          <a:p>
            <a:pPr lvl="1"/>
            <a:r>
              <a:rPr lang="fi-FI" dirty="0"/>
              <a:t>onnettomuudet ovat mahdollisia</a:t>
            </a:r>
          </a:p>
          <a:p>
            <a:pPr lvl="1"/>
            <a:r>
              <a:rPr lang="fi-FI" dirty="0"/>
              <a:t>tarkkaavaisuus herpaantuu: saaliiksi joutuminen</a:t>
            </a:r>
          </a:p>
          <a:p>
            <a:r>
              <a:rPr lang="fi-FI" dirty="0"/>
              <a:t>Vanhin oletus: leikki opettaa aikuisen taitoja</a:t>
            </a:r>
          </a:p>
          <a:p>
            <a:pPr lvl="1"/>
            <a:r>
              <a:rPr lang="fi-FI" dirty="0"/>
              <a:t>ei lisää metsästystaitoja </a:t>
            </a:r>
            <a:endParaRPr lang="fi-FI" sz="1400" dirty="0"/>
          </a:p>
          <a:p>
            <a:pPr lvl="1"/>
            <a:r>
              <a:rPr lang="fi-FI" dirty="0"/>
              <a:t>ei  lisää tappelukykyjä (keskinäisissä eikä ryhmän ulkopuolisissa tappeluissa)</a:t>
            </a:r>
          </a:p>
          <a:p>
            <a:r>
              <a:rPr lang="fi-FI" dirty="0" smtClean="0"/>
              <a:t>Seuraava </a:t>
            </a:r>
            <a:r>
              <a:rPr lang="fi-FI" dirty="0"/>
              <a:t>oletus: vahvistaa sosiaalisia siteitä</a:t>
            </a:r>
          </a:p>
          <a:p>
            <a:pPr lvl="1"/>
            <a:r>
              <a:rPr lang="fi-FI" dirty="0"/>
              <a:t>ei </a:t>
            </a:r>
            <a:r>
              <a:rPr lang="fi-FI" dirty="0" smtClean="0"/>
              <a:t>lisää </a:t>
            </a:r>
            <a:r>
              <a:rPr lang="fi-FI" dirty="0"/>
              <a:t>pennun </a:t>
            </a:r>
            <a:r>
              <a:rPr lang="fi-FI" dirty="0" smtClean="0"/>
              <a:t>myöhempää pysymistä </a:t>
            </a:r>
            <a:r>
              <a:rPr lang="fi-FI" dirty="0"/>
              <a:t>ryhmässä eikä taitoa tulla hyväksytyksi uuteen </a:t>
            </a:r>
            <a:r>
              <a:rPr lang="fi-FI" dirty="0" smtClean="0"/>
              <a:t>ryhmään</a:t>
            </a:r>
            <a:endParaRPr lang="fi-FI" dirty="0"/>
          </a:p>
          <a:p>
            <a:pPr lvl="1"/>
            <a:r>
              <a:rPr lang="fi-FI" dirty="0"/>
              <a:t>joissakin lajeissa </a:t>
            </a:r>
            <a:r>
              <a:rPr lang="fi-FI" dirty="0" smtClean="0"/>
              <a:t>vähentää aggressiivisuutta</a:t>
            </a:r>
            <a:endParaRPr lang="en-US" dirty="0"/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4504" cy="934022"/>
          </a:xfrm>
        </p:spPr>
        <p:txBody>
          <a:bodyPr>
            <a:normAutofit fontScale="90000"/>
          </a:bodyPr>
          <a:lstStyle/>
          <a:p>
            <a:r>
              <a:rPr lang="fi-FI" dirty="0"/>
              <a:t>Leikki on pennuille luontaista vastavuoroisuutta: miksi?</a:t>
            </a:r>
          </a:p>
        </p:txBody>
      </p:sp>
    </p:spTree>
    <p:extLst>
      <p:ext uri="{BB962C8B-B14F-4D97-AF65-F5344CB8AC3E}">
        <p14:creationId xmlns:p14="http://schemas.microsoft.com/office/powerpoint/2010/main" val="148449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fi-FI">
                <a:solidFill>
                  <a:prstClr val="black"/>
                </a:solidFill>
                <a:latin typeface="Arial" charset="0"/>
              </a:rPr>
              <a:t>Kosketuksen merkitys Vantaa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CE7ABD7-5153-364E-ABDF-5B949ED426AE}" type="slidenum">
              <a:rPr lang="fi-FI">
                <a:solidFill>
                  <a:prstClr val="black"/>
                </a:solidFill>
                <a:latin typeface="Arial" charset="0"/>
              </a:rPr>
              <a:pPr eaLnBrk="1" hangingPunct="1"/>
              <a:t>18</a:t>
            </a:fld>
            <a:endParaRPr lang="fi-FI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i-FI" smtClean="0">
              <a:ea typeface="+mj-ea"/>
            </a:endParaRPr>
          </a:p>
        </p:txBody>
      </p:sp>
      <p:pic>
        <p:nvPicPr>
          <p:cNvPr id="36869" name="Picture 3" descr="SCAN0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0"/>
            <a:ext cx="72009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äivämäärän paikkamerkki 6"/>
          <p:cNvSpPr>
            <a:spLocks noGrp="1"/>
          </p:cNvSpPr>
          <p:nvPr>
            <p:ph type="dt" sz="quarter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93446F58-B896-5F42-A033-1ACD2C9B0F2D}" type="datetime1">
              <a:rPr lang="fi-FI">
                <a:solidFill>
                  <a:prstClr val="black"/>
                </a:solidFill>
                <a:latin typeface="Arial" charset="0"/>
              </a:rPr>
              <a:pPr eaLnBrk="1" hangingPunct="1"/>
              <a:t>8.11.17</a:t>
            </a:fld>
            <a:endParaRPr lang="fi-FI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7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600200"/>
            <a:ext cx="7789804" cy="4873752"/>
          </a:xfrm>
        </p:spPr>
        <p:txBody>
          <a:bodyPr>
            <a:normAutofit/>
          </a:bodyPr>
          <a:lstStyle/>
          <a:p>
            <a:r>
              <a:rPr lang="fi-FI" dirty="0" smtClean="0"/>
              <a:t>Tukee sensitiivistä sosiaalisuutta</a:t>
            </a:r>
          </a:p>
          <a:p>
            <a:pPr lvl="1"/>
            <a:r>
              <a:rPr lang="fi-FI" dirty="0" smtClean="0"/>
              <a:t>paremmaksi vanhemmaksi ja johtajaksi</a:t>
            </a:r>
          </a:p>
          <a:p>
            <a:r>
              <a:rPr lang="fi-FI" dirty="0" smtClean="0"/>
              <a:t>Tukee stressin säätelyä</a:t>
            </a:r>
          </a:p>
          <a:p>
            <a:pPr lvl="1"/>
            <a:r>
              <a:rPr lang="fi-FI" dirty="0" smtClean="0"/>
              <a:t>sosiaaliset stressaavat tilanteet</a:t>
            </a:r>
          </a:p>
          <a:p>
            <a:pPr lvl="1"/>
            <a:r>
              <a:rPr lang="fi-FI" dirty="0" smtClean="0"/>
              <a:t>haavoittavan stressin käsittely</a:t>
            </a:r>
          </a:p>
          <a:p>
            <a:r>
              <a:rPr lang="fi-FI" dirty="0"/>
              <a:t>T</a:t>
            </a:r>
            <a:r>
              <a:rPr lang="fi-FI" dirty="0" smtClean="0"/>
              <a:t>ukee aivojen kasvua</a:t>
            </a:r>
          </a:p>
          <a:p>
            <a:pPr lvl="1"/>
            <a:r>
              <a:rPr lang="fi-FI" dirty="0" smtClean="0"/>
              <a:t>korkeimmat ohjauskeskukset kasvavat vahvimmin </a:t>
            </a:r>
            <a:r>
              <a:rPr lang="mr-IN" dirty="0" smtClean="0"/>
              <a:t>–</a:t>
            </a:r>
            <a:r>
              <a:rPr lang="fi-FI" dirty="0" smtClean="0"/>
              <a:t> vaikka niitä ei peuhaamisessa käytetä</a:t>
            </a:r>
          </a:p>
          <a:p>
            <a:pPr lvl="1"/>
            <a:r>
              <a:rPr lang="fi-FI" dirty="0" smtClean="0"/>
              <a:t>aivojen kasvutekijät lisääntyvät pitkäksi aikaa</a:t>
            </a:r>
          </a:p>
          <a:p>
            <a:r>
              <a:rPr lang="fi-FI" dirty="0" smtClean="0"/>
              <a:t>Auttaa selviämään yllättävissä tilanteissa</a:t>
            </a:r>
          </a:p>
          <a:p>
            <a:r>
              <a:rPr lang="fi-FI" dirty="0" smtClean="0"/>
              <a:t>Pidentää elämää </a:t>
            </a:r>
            <a:r>
              <a:rPr lang="fi-FI" dirty="0" smtClean="0">
                <a:sym typeface="Wingdings"/>
              </a:rPr>
              <a:t></a:t>
            </a:r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leikki on hauskaa </a:t>
            </a:r>
            <a:r>
              <a:rPr lang="mr-IN" dirty="0" smtClean="0"/>
              <a:t>–</a:t>
            </a:r>
            <a:r>
              <a:rPr lang="fi-FI" dirty="0" smtClean="0"/>
              <a:t> ja on se myös hyödyllistä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332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9"/>
            <a:ext cx="8050280" cy="5313362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itchFamily="34" charset="-128"/>
              </a:rPr>
              <a:t>Kosketusaisti on elämän kehityksessä vanhin; kehittyy sikiössä ensimmäisenä </a:t>
            </a:r>
            <a:r>
              <a:rPr lang="fi-FI" altLang="fi-FI" dirty="0">
                <a:ea typeface="ＭＳ Ｐゴシック" pitchFamily="34" charset="-128"/>
              </a:rPr>
              <a:t>ja säilyy pisimpään</a:t>
            </a:r>
          </a:p>
          <a:p>
            <a:r>
              <a:rPr lang="fi-FI" altLang="fi-FI" dirty="0">
                <a:ea typeface="ＭＳ Ｐゴシック" pitchFamily="34" charset="-128"/>
              </a:rPr>
              <a:t>Iho on suurin </a:t>
            </a:r>
            <a:r>
              <a:rPr lang="fi-FI" altLang="fi-FI" dirty="0" smtClean="0">
                <a:ea typeface="ＭＳ Ｐゴシック" pitchFamily="34" charset="-128"/>
              </a:rPr>
              <a:t>aistinelin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erilaisia aistinsoluja ja ratoja</a:t>
            </a:r>
          </a:p>
          <a:p>
            <a:pPr lvl="2"/>
            <a:r>
              <a:rPr lang="fi-FI" altLang="fi-FI" dirty="0" smtClean="0">
                <a:ea typeface="ＭＳ Ｐゴシック" pitchFamily="34" charset="-128"/>
              </a:rPr>
              <a:t>A (nopeat), B ja C (hitaat) radat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yhteyspinta ulkomaailmaan ja toiseen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vahva </a:t>
            </a:r>
            <a:r>
              <a:rPr lang="fi-FI" altLang="fi-FI" dirty="0">
                <a:ea typeface="ＭＳ Ｐゴシック" pitchFamily="34" charset="-128"/>
              </a:rPr>
              <a:t>sisäisten tilojen </a:t>
            </a:r>
            <a:r>
              <a:rPr lang="fi-FI" altLang="fi-FI" dirty="0" smtClean="0">
                <a:ea typeface="ＭＳ Ｐゴシック" pitchFamily="34" charset="-128"/>
              </a:rPr>
              <a:t>säätelijä</a:t>
            </a:r>
            <a:endParaRPr lang="fi-FI" altLang="fi-FI" dirty="0">
              <a:ea typeface="ＭＳ Ｐゴシック" pitchFamily="34" charset="-128"/>
            </a:endParaRP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merkittävä osa </a:t>
            </a:r>
            <a:r>
              <a:rPr lang="fi-FI" altLang="fi-FI" dirty="0">
                <a:ea typeface="ＭＳ Ｐゴシック" pitchFamily="34" charset="-128"/>
              </a:rPr>
              <a:t>kiinnittymistä ja kiintymistä</a:t>
            </a:r>
          </a:p>
          <a:p>
            <a:r>
              <a:rPr lang="fi-FI" altLang="fi-FI" dirty="0">
                <a:ea typeface="ＭＳ Ｐゴシック" pitchFamily="34" charset="-128"/>
              </a:rPr>
              <a:t>Kosketus on </a:t>
            </a:r>
            <a:r>
              <a:rPr lang="fi-FI" altLang="fi-FI" dirty="0" smtClean="0">
                <a:ea typeface="ＭＳ Ｐゴシック" pitchFamily="34" charset="-128"/>
              </a:rPr>
              <a:t>ylivoimaisen yhteisöllinen aisti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yhdessä nukkuminen on sosiaalisten lajien sääntö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kädelliset käyttävät </a:t>
            </a:r>
            <a:r>
              <a:rPr lang="fi-FI" altLang="fi-FI" dirty="0">
                <a:ea typeface="ＭＳ Ｐゴシック" pitchFamily="34" charset="-128"/>
              </a:rPr>
              <a:t>jopa viidesosan </a:t>
            </a:r>
            <a:r>
              <a:rPr lang="fi-FI" altLang="fi-FI" dirty="0" smtClean="0">
                <a:ea typeface="ＭＳ Ｐゴシック" pitchFamily="34" charset="-128"/>
              </a:rPr>
              <a:t>valveillaolostaan toisten sivelyyn ja sukimiseen 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keskeisin yhteisöllisten siteiden vahvistaja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70590"/>
          </a:xfrm>
        </p:spPr>
        <p:txBody>
          <a:bodyPr/>
          <a:lstStyle/>
          <a:p>
            <a:r>
              <a:rPr lang="fi-FI" dirty="0" smtClean="0"/>
              <a:t>Kosketus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4872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417638"/>
            <a:ext cx="7789804" cy="5440362"/>
          </a:xfrm>
        </p:spPr>
        <p:txBody>
          <a:bodyPr>
            <a:normAutofit/>
          </a:bodyPr>
          <a:lstStyle/>
          <a:p>
            <a:r>
              <a:rPr lang="fi-FI" sz="2200" dirty="0" smtClean="0"/>
              <a:t>Sosiaalisesti eristyksissä kasvaneet reeesusmakakit  sairastuvat vaikeasti psyykkisesti </a:t>
            </a:r>
            <a:r>
              <a:rPr lang="fi-FI" sz="1400" dirty="0" smtClean="0"/>
              <a:t>(</a:t>
            </a:r>
            <a:r>
              <a:rPr lang="fi-FI" sz="1400" dirty="0"/>
              <a:t>Suomi, </a:t>
            </a:r>
            <a:r>
              <a:rPr lang="fi-FI" sz="1400" dirty="0" err="1"/>
              <a:t>Harlow</a:t>
            </a:r>
            <a:r>
              <a:rPr lang="fi-FI" sz="1400" dirty="0"/>
              <a:t> 1972)</a:t>
            </a:r>
            <a:endParaRPr lang="fi-FI" sz="1400" dirty="0" smtClean="0"/>
          </a:p>
          <a:p>
            <a:pPr lvl="1"/>
            <a:r>
              <a:rPr lang="fi-FI" sz="2000" dirty="0" smtClean="0"/>
              <a:t>stereotyyppistä käyttäytymistä, itsensä stimulointia, itsensä satuttamista</a:t>
            </a:r>
          </a:p>
          <a:p>
            <a:pPr lvl="1"/>
            <a:r>
              <a:rPr lang="fi-FI" sz="2000" dirty="0" smtClean="0"/>
              <a:t>vaikeaa ahdistuneisuutta ja aggressiivisuutta</a:t>
            </a:r>
          </a:p>
          <a:p>
            <a:pPr lvl="1"/>
            <a:r>
              <a:rPr lang="fi-FI" sz="2000" dirty="0" smtClean="0"/>
              <a:t>omien pentujen kaltoinkohtelua</a:t>
            </a:r>
          </a:p>
          <a:p>
            <a:r>
              <a:rPr lang="fi-FI" sz="2200" dirty="0" smtClean="0"/>
              <a:t>Ainoa tehokas hoito on leikki </a:t>
            </a:r>
            <a:r>
              <a:rPr lang="fi-FI" sz="1400" dirty="0" smtClean="0"/>
              <a:t>(Novak, </a:t>
            </a:r>
            <a:r>
              <a:rPr lang="fi-FI" sz="1400" dirty="0" err="1" smtClean="0"/>
              <a:t>Harlow</a:t>
            </a:r>
            <a:r>
              <a:rPr lang="fi-FI" sz="1400" dirty="0" smtClean="0"/>
              <a:t> 1975)</a:t>
            </a:r>
            <a:endParaRPr lang="fi-FI" dirty="0" smtClean="0"/>
          </a:p>
          <a:p>
            <a:pPr lvl="1"/>
            <a:r>
              <a:rPr lang="fi-FI" sz="2000" dirty="0" smtClean="0"/>
              <a:t>ei ikätoverien vaan pienempien pentujen kanssa</a:t>
            </a:r>
          </a:p>
          <a:p>
            <a:pPr lvl="1"/>
            <a:r>
              <a:rPr lang="fi-FI" sz="2000" dirty="0" smtClean="0"/>
              <a:t>pennut hyväksyvät ehdoitta ja vaativat leikkimään</a:t>
            </a:r>
          </a:p>
          <a:p>
            <a:pPr lvl="1"/>
            <a:r>
              <a:rPr lang="fi-FI" sz="2000" dirty="0" smtClean="0"/>
              <a:t>eivät ota torjuntaa tosissaan </a:t>
            </a:r>
          </a:p>
          <a:p>
            <a:pPr lvl="1"/>
            <a:r>
              <a:rPr lang="fi-FI" sz="2000" dirty="0" smtClean="0"/>
              <a:t>leikki on fyysistä ja vuorovaikutteista</a:t>
            </a:r>
          </a:p>
          <a:p>
            <a:pPr lvl="1"/>
            <a:r>
              <a:rPr lang="fi-FI" sz="2000" dirty="0" smtClean="0"/>
              <a:t>tämä on Theraplayn perusmalli</a:t>
            </a:r>
          </a:p>
          <a:p>
            <a:r>
              <a:rPr lang="fi-FI" sz="2200" dirty="0" smtClean="0"/>
              <a:t>Apinoista tuli iloisempia, sosiaalisesti kykenevämpiä ja vanhempina kyllin hyviä</a:t>
            </a:r>
            <a:endParaRPr lang="fi-FI" sz="2200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88124"/>
          </a:xfrm>
        </p:spPr>
        <p:txBody>
          <a:bodyPr/>
          <a:lstStyle/>
          <a:p>
            <a:r>
              <a:rPr lang="fi-FI" dirty="0" smtClean="0"/>
              <a:t>Leikki on sinänsä parantavaa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759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Fyysisen leikin ja läheisen vuorovaikutuksen kautta vastataan lapsen perustavaan tarpeeseen kokea </a:t>
            </a:r>
          </a:p>
          <a:p>
            <a:pPr lvl="1">
              <a:buFont typeface="Wingdings" charset="2"/>
              <a:buChar char="Ø"/>
            </a:pPr>
            <a:r>
              <a:rPr lang="fi-FI" dirty="0" smtClean="0"/>
              <a:t>olevansa turvassa</a:t>
            </a:r>
          </a:p>
          <a:p>
            <a:pPr lvl="1">
              <a:buFont typeface="Wingdings" charset="2"/>
              <a:buChar char="Ø"/>
            </a:pPr>
            <a:r>
              <a:rPr lang="fi-FI" dirty="0" smtClean="0"/>
              <a:t>tulevansa nähdyksi</a:t>
            </a:r>
          </a:p>
          <a:p>
            <a:pPr lvl="1">
              <a:buFont typeface="Wingdings" charset="2"/>
              <a:buChar char="Ø"/>
            </a:pPr>
            <a:r>
              <a:rPr lang="fi-FI" dirty="0" smtClean="0"/>
              <a:t>tulevansa kuulluksi</a:t>
            </a:r>
          </a:p>
          <a:p>
            <a:pPr lvl="1">
              <a:buFont typeface="Wingdings" charset="2"/>
              <a:buChar char="Ø"/>
            </a:pPr>
            <a:r>
              <a:rPr lang="fi-FI" dirty="0" smtClean="0"/>
              <a:t>tulevansa ymmärretyksi</a:t>
            </a:r>
          </a:p>
          <a:p>
            <a:pPr lvl="1">
              <a:buFont typeface="Wingdings" charset="2"/>
              <a:buChar char="Ø"/>
            </a:pPr>
            <a:r>
              <a:rPr lang="fi-FI" dirty="0" smtClean="0"/>
              <a:t>olevansa kykenevä</a:t>
            </a:r>
          </a:p>
          <a:p>
            <a:pPr lvl="0">
              <a:buClr>
                <a:srgbClr val="FE8637"/>
              </a:buClr>
            </a:pPr>
            <a:r>
              <a:rPr lang="fi-FI" dirty="0" smtClean="0">
                <a:solidFill>
                  <a:prstClr val="black"/>
                </a:solidFill>
              </a:rPr>
              <a:t>Vanhemmat saavat tilan</a:t>
            </a:r>
          </a:p>
          <a:p>
            <a:pPr marL="548640" lvl="2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lang="fi-FI" sz="2100" dirty="0" smtClean="0"/>
              <a:t>nähdä lapsensa kyvyt ja valmiudet uudella tavalla</a:t>
            </a:r>
          </a:p>
          <a:p>
            <a:pPr marL="548640" lvl="2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lang="fi-FI" sz="2100" dirty="0" smtClean="0"/>
              <a:t>oppia ymmärtämään </a:t>
            </a:r>
            <a:r>
              <a:rPr lang="fi-FI" sz="2100" dirty="0"/>
              <a:t>lapsensa reaktioita</a:t>
            </a:r>
          </a:p>
          <a:p>
            <a:pPr marL="548640" lvl="2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lang="fi-FI" sz="2100" dirty="0" smtClean="0"/>
              <a:t>oppia ymmärtämään </a:t>
            </a:r>
            <a:r>
              <a:rPr lang="fi-FI" sz="2100" dirty="0"/>
              <a:t>omia </a:t>
            </a:r>
            <a:r>
              <a:rPr lang="fi-FI" sz="2100" dirty="0" smtClean="0"/>
              <a:t>reaktioitaan</a:t>
            </a:r>
          </a:p>
          <a:p>
            <a:pPr marL="548640" lvl="2">
              <a:spcBef>
                <a:spcPts val="600"/>
              </a:spcBef>
              <a:buSzPct val="70000"/>
              <a:buFont typeface="Wingdings" charset="2"/>
              <a:buChar char="Ø"/>
            </a:pPr>
            <a:r>
              <a:rPr lang="fi-FI" sz="2100" dirty="0" smtClean="0"/>
              <a:t>kokea itse iloa leikistä</a:t>
            </a:r>
            <a:endParaRPr lang="fi-FI" dirty="0" smtClean="0"/>
          </a:p>
          <a:p>
            <a:pPr marL="548640" lvl="2">
              <a:spcBef>
                <a:spcPts val="600"/>
              </a:spcBef>
              <a:buSzPct val="70000"/>
              <a:buFont typeface="Wingdings" charset="2"/>
              <a:buChar char="Ø"/>
            </a:pPr>
            <a:endParaRPr lang="fi-FI" sz="2100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Vuorovaikutusleikki - perusajatus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33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600199"/>
            <a:ext cx="8253506" cy="5063565"/>
          </a:xfrm>
        </p:spPr>
        <p:txBody>
          <a:bodyPr>
            <a:normAutofit/>
          </a:bodyPr>
          <a:lstStyle/>
          <a:p>
            <a:r>
              <a:rPr lang="fi-FI" dirty="0" smtClean="0"/>
              <a:t>Perustava vuorovaikutusleikki</a:t>
            </a:r>
          </a:p>
          <a:p>
            <a:pPr lvl="1"/>
            <a:r>
              <a:rPr lang="fi-FI" dirty="0" smtClean="0"/>
              <a:t>liikkeiden, kosketuksen ja äänenkäytön yhteen rytmittäminen ja virittäminen</a:t>
            </a:r>
          </a:p>
          <a:p>
            <a:pPr lvl="1"/>
            <a:r>
              <a:rPr lang="fi-FI" dirty="0" smtClean="0"/>
              <a:t>odotuksen toteutumisen ja yllättymisen ilo</a:t>
            </a:r>
          </a:p>
          <a:p>
            <a:pPr lvl="1"/>
            <a:r>
              <a:rPr lang="fi-FI" dirty="0" smtClean="0"/>
              <a:t>vuorottelu ja jaetun todellisuuden luominen</a:t>
            </a:r>
          </a:p>
          <a:p>
            <a:pPr lvl="1"/>
            <a:r>
              <a:rPr lang="fi-FI" dirty="0" smtClean="0"/>
              <a:t>kukku; lorut ja laulut; peilaaminen</a:t>
            </a:r>
            <a:r>
              <a:rPr lang="mr-IN" dirty="0" smtClean="0"/>
              <a:t>…</a:t>
            </a:r>
            <a:r>
              <a:rPr lang="fi-FI" dirty="0" smtClean="0"/>
              <a:t> </a:t>
            </a:r>
          </a:p>
          <a:p>
            <a:r>
              <a:rPr lang="fi-FI" dirty="0" smtClean="0"/>
              <a:t>Fyysinen leikki</a:t>
            </a:r>
          </a:p>
          <a:p>
            <a:pPr lvl="1"/>
            <a:r>
              <a:rPr lang="fi-FI" dirty="0" smtClean="0"/>
              <a:t>tutkitaan kosketusaistia</a:t>
            </a:r>
          </a:p>
          <a:p>
            <a:pPr lvl="2"/>
            <a:r>
              <a:rPr lang="fi-FI" sz="2000" dirty="0" smtClean="0"/>
              <a:t> ei kutiteta vaan pidetään säätelyalueella</a:t>
            </a:r>
          </a:p>
          <a:p>
            <a:pPr lvl="1"/>
            <a:r>
              <a:rPr lang="fi-FI" dirty="0" smtClean="0"/>
              <a:t>tarkastellaan kehon  ulottuvuuksia</a:t>
            </a:r>
          </a:p>
          <a:p>
            <a:pPr lvl="2"/>
            <a:r>
              <a:rPr lang="fi-FI" sz="2000" dirty="0" smtClean="0"/>
              <a:t>mittaillaan, ihaillaan, leikitellään</a:t>
            </a:r>
          </a:p>
          <a:p>
            <a:pPr lvl="2"/>
            <a:r>
              <a:rPr lang="fi-FI" sz="2000" dirty="0" smtClean="0"/>
              <a:t>opetetaan samalla turvasääntöjä</a:t>
            </a:r>
          </a:p>
          <a:p>
            <a:pPr lvl="1"/>
            <a:r>
              <a:rPr lang="fi-FI" dirty="0" smtClean="0"/>
              <a:t>aistimusten vahva yhteissäätely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pPr lvl="1"/>
            <a:endParaRPr lang="fi-FI" dirty="0" smtClean="0"/>
          </a:p>
          <a:p>
            <a:pPr marL="365760"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 leikin muotoja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07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600199"/>
            <a:ext cx="8253506" cy="5063565"/>
          </a:xfrm>
        </p:spPr>
        <p:txBody>
          <a:bodyPr>
            <a:normAutofit/>
          </a:bodyPr>
          <a:lstStyle/>
          <a:p>
            <a:r>
              <a:rPr lang="fi-FI" dirty="0" smtClean="0"/>
              <a:t>Peuhaaminen / riehaleikki</a:t>
            </a:r>
          </a:p>
          <a:p>
            <a:pPr lvl="1"/>
            <a:r>
              <a:rPr lang="fi-FI" dirty="0" smtClean="0"/>
              <a:t>jahtaaminen / pakeneminen</a:t>
            </a:r>
          </a:p>
          <a:p>
            <a:pPr lvl="1"/>
            <a:r>
              <a:rPr lang="fi-FI" dirty="0" smtClean="0"/>
              <a:t>painiminen ja  </a:t>
            </a:r>
            <a:r>
              <a:rPr lang="fi-FI" dirty="0"/>
              <a:t>voimien mittely</a:t>
            </a:r>
            <a:endParaRPr lang="fi-FI" dirty="0" smtClean="0"/>
          </a:p>
          <a:p>
            <a:pPr lvl="1"/>
            <a:r>
              <a:rPr lang="fi-FI" dirty="0" smtClean="0"/>
              <a:t>hippaleikit, palloleikit</a:t>
            </a:r>
          </a:p>
          <a:p>
            <a:pPr lvl="1"/>
            <a:r>
              <a:rPr lang="fi-FI" dirty="0" smtClean="0"/>
              <a:t>peukku- ja merimiespainit, kädenvääntö</a:t>
            </a:r>
          </a:p>
          <a:p>
            <a:pPr lvl="1"/>
            <a:r>
              <a:rPr lang="fi-FI" dirty="0" smtClean="0"/>
              <a:t>kiemurtelu sylistä/syliin, </a:t>
            </a:r>
            <a:r>
              <a:rPr lang="fi-FI" dirty="0"/>
              <a:t>h</a:t>
            </a:r>
            <a:r>
              <a:rPr lang="fi-FI" dirty="0" smtClean="0"/>
              <a:t>ieronta</a:t>
            </a:r>
          </a:p>
          <a:p>
            <a:r>
              <a:rPr lang="fi-FI" dirty="0" smtClean="0"/>
              <a:t>Sääntöleikit</a:t>
            </a:r>
          </a:p>
          <a:p>
            <a:pPr lvl="1"/>
            <a:r>
              <a:rPr lang="fi-FI" dirty="0" smtClean="0"/>
              <a:t>toiminnan ohjautuminen yhteisen sopimuksen mukaan</a:t>
            </a:r>
          </a:p>
          <a:p>
            <a:pPr lvl="1"/>
            <a:r>
              <a:rPr lang="fi-FI" dirty="0" smtClean="0"/>
              <a:t>vuoron </a:t>
            </a:r>
            <a:r>
              <a:rPr lang="fi-FI" dirty="0"/>
              <a:t>odottaminen</a:t>
            </a:r>
          </a:p>
          <a:p>
            <a:pPr lvl="1"/>
            <a:r>
              <a:rPr lang="fi-FI" dirty="0" smtClean="0"/>
              <a:t>palkinnon lykkääminen</a:t>
            </a:r>
          </a:p>
          <a:p>
            <a:pPr lvl="1"/>
            <a:r>
              <a:rPr lang="fi-FI" dirty="0" smtClean="0"/>
              <a:t>laskeminen kolmeen, merkin mukaan toimiminen, </a:t>
            </a:r>
          </a:p>
          <a:p>
            <a:pPr lvl="1"/>
            <a:r>
              <a:rPr lang="fi-FI" dirty="0" smtClean="0"/>
              <a:t>vahva sosiaalisen ja itsesäätelyn tuki</a:t>
            </a:r>
          </a:p>
          <a:p>
            <a:pPr marL="0" indent="0">
              <a:buNone/>
            </a:pPr>
            <a:endParaRPr lang="fi-FI" dirty="0" smtClean="0"/>
          </a:p>
          <a:p>
            <a:endParaRPr lang="fi-FI" dirty="0" smtClean="0"/>
          </a:p>
          <a:p>
            <a:pPr lvl="1"/>
            <a:endParaRPr lang="fi-FI" dirty="0" smtClean="0"/>
          </a:p>
          <a:p>
            <a:pPr marL="365760" lvl="1" indent="0">
              <a:buNone/>
            </a:pPr>
            <a:endParaRPr lang="fi-FI" dirty="0" smtClean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eri leikin </a:t>
            </a:r>
            <a:r>
              <a:rPr lang="fi-FI" dirty="0" smtClean="0"/>
              <a:t>muotoja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93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Turvallisuuden tunne toisen läheisyydessä on taito</a:t>
            </a:r>
          </a:p>
          <a:p>
            <a:pPr lvl="1"/>
            <a:r>
              <a:rPr lang="fi-FI" dirty="0" smtClean="0"/>
              <a:t>erityisesti rentoutuminen fyysisessä yhteydessä vaatii hermostollista turvan aistimista</a:t>
            </a:r>
          </a:p>
          <a:p>
            <a:pPr lvl="1"/>
            <a:r>
              <a:rPr lang="fi-FI" dirty="0"/>
              <a:t>a</a:t>
            </a:r>
            <a:r>
              <a:rPr lang="fi-FI" dirty="0" smtClean="0"/>
              <a:t>ikuisen on viestittävä turvaa erityisen selvästi</a:t>
            </a:r>
          </a:p>
          <a:p>
            <a:r>
              <a:rPr lang="fi-FI" dirty="0" smtClean="0"/>
              <a:t>Läheisyys ja kosketus</a:t>
            </a:r>
          </a:p>
          <a:p>
            <a:pPr lvl="1"/>
            <a:r>
              <a:rPr lang="fi-FI" dirty="0" smtClean="0"/>
              <a:t>kasvotusten niin paljon kuin on sopivaa</a:t>
            </a:r>
          </a:p>
          <a:p>
            <a:r>
              <a:rPr lang="fi-FI" dirty="0" smtClean="0"/>
              <a:t>Hyväntahtoisuuden tunneviestintä</a:t>
            </a:r>
          </a:p>
          <a:p>
            <a:pPr lvl="1"/>
            <a:r>
              <a:rPr lang="fi-FI" dirty="0" smtClean="0"/>
              <a:t>erityisesti silmien ja suun ympärystän rentous</a:t>
            </a:r>
          </a:p>
          <a:p>
            <a:pPr lvl="1"/>
            <a:r>
              <a:rPr lang="fi-FI" dirty="0" smtClean="0"/>
              <a:t>äänenkäyttö: kansainvälinen vanhemmuuskieli</a:t>
            </a:r>
          </a:p>
          <a:p>
            <a:pPr lvl="1"/>
            <a:r>
              <a:rPr lang="fi-FI" dirty="0" smtClean="0"/>
              <a:t>jatkuvuus ja laulavuus</a:t>
            </a:r>
          </a:p>
          <a:p>
            <a:pPr lvl="1"/>
            <a:r>
              <a:rPr lang="fi-FI" dirty="0" smtClean="0"/>
              <a:t>elävyystunteen säätely alas</a:t>
            </a:r>
          </a:p>
          <a:p>
            <a:r>
              <a:rPr lang="fi-FI" dirty="0" smtClean="0"/>
              <a:t>Pitkä uloshengitys, rento sisäänhengitys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Ensimmäinen periaate: Yhteys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98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99" y="1600200"/>
            <a:ext cx="7940675" cy="4873752"/>
          </a:xfrm>
        </p:spPr>
        <p:txBody>
          <a:bodyPr>
            <a:normAutofit lnSpcReduction="10000"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fi-FI" sz="2400" dirty="0" smtClean="0"/>
              <a:t>Ikään ja reaktioihin sovitetusti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fi-FI" dirty="0" smtClean="0"/>
              <a:t>leikkisästi ja määrätietoisesti</a:t>
            </a:r>
          </a:p>
          <a:p>
            <a:r>
              <a:rPr lang="fi-FI" dirty="0" smtClean="0"/>
              <a:t>Kosketus</a:t>
            </a:r>
          </a:p>
          <a:p>
            <a:pPr lvl="1"/>
            <a:r>
              <a:rPr lang="fi-FI" dirty="0" smtClean="0"/>
              <a:t>vahva, rytminen, yhteyttä ylläpitämällä</a:t>
            </a:r>
          </a:p>
          <a:p>
            <a:pPr lvl="1"/>
            <a:r>
              <a:rPr lang="fi-FI" dirty="0" smtClean="0"/>
              <a:t>hiusten harjaamista</a:t>
            </a:r>
          </a:p>
          <a:p>
            <a:pPr lvl="1"/>
            <a:r>
              <a:rPr lang="fi-FI" dirty="0" smtClean="0"/>
              <a:t>voitelu tai esim. talkki tai silkkiliina</a:t>
            </a:r>
          </a:p>
          <a:p>
            <a:r>
              <a:rPr lang="fi-FI" dirty="0" smtClean="0"/>
              <a:t>Laulaminen </a:t>
            </a:r>
          </a:p>
          <a:p>
            <a:pPr lvl="1"/>
            <a:r>
              <a:rPr lang="fi-FI" dirty="0"/>
              <a:t>vahva </a:t>
            </a:r>
            <a:r>
              <a:rPr lang="fi-FI" dirty="0" smtClean="0"/>
              <a:t>rytmi ja tuttu lastenlaulu (tai muu lempeä melodia) </a:t>
            </a:r>
          </a:p>
          <a:p>
            <a:pPr lvl="1"/>
            <a:r>
              <a:rPr lang="fi-FI" dirty="0" smtClean="0"/>
              <a:t>lapselle suunnatut erityiset sanat</a:t>
            </a:r>
          </a:p>
          <a:p>
            <a:r>
              <a:rPr lang="fi-FI" dirty="0" smtClean="0"/>
              <a:t>Ruoka ja juoma</a:t>
            </a:r>
          </a:p>
          <a:p>
            <a:pPr lvl="1"/>
            <a:r>
              <a:rPr lang="fi-FI" dirty="0" smtClean="0"/>
              <a:t>rentouttava </a:t>
            </a:r>
          </a:p>
          <a:p>
            <a:pPr lvl="1"/>
            <a:r>
              <a:rPr lang="fi-FI" dirty="0" smtClean="0"/>
              <a:t>kiintymystä vahvistava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Toinen periaate: hoiva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100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99" y="1600200"/>
            <a:ext cx="7940675" cy="4873752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fi-FI" sz="2400" dirty="0" smtClean="0"/>
              <a:t>Turvallisuus siitä, että tietää mitä tapahtuu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fi-FI" sz="2100" dirty="0" smtClean="0"/>
              <a:t>tarve hallita vähentää uteliasta tutkimista</a:t>
            </a:r>
          </a:p>
          <a:p>
            <a:r>
              <a:rPr lang="fi-FI" dirty="0"/>
              <a:t>V</a:t>
            </a:r>
            <a:r>
              <a:rPr lang="fi-FI" dirty="0" smtClean="0"/>
              <a:t>armistetaan lapsen onnistuminen</a:t>
            </a:r>
          </a:p>
          <a:p>
            <a:pPr lvl="1"/>
            <a:r>
              <a:rPr lang="fi-FI" dirty="0" smtClean="0"/>
              <a:t>lyhyitä ja selkeitä ohjeita</a:t>
            </a:r>
          </a:p>
          <a:p>
            <a:pPr lvl="1"/>
            <a:r>
              <a:rPr lang="fi-FI" dirty="0" smtClean="0"/>
              <a:t>tuetaan ja autetaan</a:t>
            </a:r>
          </a:p>
          <a:p>
            <a:pPr lvl="1"/>
            <a:r>
              <a:rPr lang="fi-FI" dirty="0" smtClean="0"/>
              <a:t>otetaan vastuu epäonnistumisesta</a:t>
            </a:r>
          </a:p>
          <a:p>
            <a:r>
              <a:rPr lang="fi-FI" dirty="0" smtClean="0"/>
              <a:t>Selkeät lyhyet aktiviteetit</a:t>
            </a:r>
          </a:p>
          <a:p>
            <a:pPr lvl="1"/>
            <a:r>
              <a:rPr lang="fi-FI" dirty="0" smtClean="0"/>
              <a:t>lopetetaan ennen kuin lapsi kyllästyy</a:t>
            </a:r>
          </a:p>
          <a:p>
            <a:pPr lvl="1"/>
            <a:r>
              <a:rPr lang="fi-FI" dirty="0" smtClean="0"/>
              <a:t>vaihdellaan aktiviteetteja joustavasti</a:t>
            </a:r>
          </a:p>
          <a:p>
            <a:r>
              <a:rPr lang="fi-FI" dirty="0" smtClean="0"/>
              <a:t>Vuorovaikutushetki etenee suunnitelmallisesti</a:t>
            </a:r>
          </a:p>
          <a:p>
            <a:pPr lvl="1"/>
            <a:r>
              <a:rPr lang="fi-FI" dirty="0" smtClean="0"/>
              <a:t>lopussa aina rauhoittuminen ja hoiva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Kolmas periaate: Jäsentäminen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744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199" y="1600200"/>
            <a:ext cx="7940675" cy="4873752"/>
          </a:xfrm>
        </p:spPr>
        <p:txBody>
          <a:bodyPr>
            <a:normAutofit/>
          </a:bodyPr>
          <a:lstStyle/>
          <a:p>
            <a:r>
              <a:rPr lang="fi-FI" dirty="0" smtClean="0"/>
              <a:t>Mikä on tälle lapselle erityisen tärkeätä</a:t>
            </a:r>
          </a:p>
          <a:p>
            <a:pPr lvl="1"/>
            <a:r>
              <a:rPr lang="fi-FI" dirty="0" smtClean="0"/>
              <a:t>kyvykkyyden tunne on kaikille keskeistä</a:t>
            </a:r>
          </a:p>
          <a:p>
            <a:pPr lvl="1"/>
            <a:r>
              <a:rPr lang="fi-FI" dirty="0" smtClean="0"/>
              <a:t>toiminnan ohjaus tukee kaikkea onnistumista</a:t>
            </a:r>
          </a:p>
          <a:p>
            <a:r>
              <a:rPr lang="fi-FI" dirty="0" smtClean="0"/>
              <a:t>Aloitetaan hyvin yksinkertaisesta</a:t>
            </a:r>
          </a:p>
          <a:p>
            <a:pPr lvl="1"/>
            <a:r>
              <a:rPr lang="fi-FI" dirty="0" smtClean="0"/>
              <a:t>otetaan aktiviteetit osiin</a:t>
            </a:r>
          </a:p>
          <a:p>
            <a:r>
              <a:rPr lang="fi-FI" dirty="0" smtClean="0"/>
              <a:t>Kiitetään ja onnitellaan onnistumisesta</a:t>
            </a:r>
          </a:p>
          <a:p>
            <a:pPr lvl="1"/>
            <a:r>
              <a:rPr lang="fi-FI" dirty="0" smtClean="0"/>
              <a:t>lapsella on oikeus saada palaute siitä, missä toimi hyvin</a:t>
            </a:r>
          </a:p>
          <a:p>
            <a:pPr lvl="1"/>
            <a:r>
              <a:rPr lang="fi-FI" dirty="0" smtClean="0"/>
              <a:t>voi olla hyvin pieni </a:t>
            </a:r>
            <a:r>
              <a:rPr lang="mr-IN" dirty="0" smtClean="0"/>
              <a:t>–</a:t>
            </a:r>
            <a:r>
              <a:rPr lang="fi-FI" dirty="0" smtClean="0"/>
              <a:t> mutta oltava totta</a:t>
            </a:r>
          </a:p>
          <a:p>
            <a:pPr lvl="1"/>
            <a:r>
              <a:rPr lang="fi-FI" dirty="0" smtClean="0"/>
              <a:t>useimmat lapset saavat paljon huonoa palautetta</a:t>
            </a:r>
          </a:p>
          <a:p>
            <a:pPr lvl="1"/>
            <a:r>
              <a:rPr lang="fi-FI" dirty="0" smtClean="0"/>
              <a:t>aikuinen asettuu leikkisuhteeseen, jossa häviää</a:t>
            </a:r>
          </a:p>
          <a:p>
            <a:r>
              <a:rPr lang="fi-FI" dirty="0" smtClean="0"/>
              <a:t>Haastetta lisätään koko ajan: varovaisesti ja tiedostavasti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Neljäs periaate: haaste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1718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0788" cy="922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2800" dirty="0" smtClean="0">
                <a:solidFill>
                  <a:srgbClr val="575F6D"/>
                </a:solidFill>
              </a:rPr>
              <a:t>L</a:t>
            </a:r>
            <a:r>
              <a:rPr lang="fi-FI" sz="2400" dirty="0" smtClean="0">
                <a:solidFill>
                  <a:srgbClr val="575F6D"/>
                </a:solidFill>
              </a:rPr>
              <a:t>APSEN KEHITYSTÄ TUKEVA ASENNE</a:t>
            </a:r>
            <a:endParaRPr lang="fi-FI" sz="2800" dirty="0">
              <a:ea typeface="+mj-ea"/>
              <a:cs typeface="+mj-cs"/>
            </a:endParaRPr>
          </a:p>
        </p:txBody>
      </p:sp>
      <p:sp>
        <p:nvSpPr>
          <p:cNvPr id="2048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570788" cy="5060950"/>
          </a:xfrm>
        </p:spPr>
        <p:txBody>
          <a:bodyPr/>
          <a:lstStyle/>
          <a:p>
            <a:r>
              <a:rPr lang="fi-FI" sz="2600" dirty="0">
                <a:latin typeface="Century Schoolbook" charset="0"/>
              </a:rPr>
              <a:t>Lapsen näkeminen erityisenä</a:t>
            </a:r>
          </a:p>
          <a:p>
            <a:pPr lvl="1"/>
            <a:r>
              <a:rPr lang="fi-FI" sz="2300" dirty="0">
                <a:latin typeface="Century Schoolbook" charset="0"/>
              </a:rPr>
              <a:t>utelias </a:t>
            </a:r>
            <a:r>
              <a:rPr lang="fi-FI" sz="2300" dirty="0" smtClean="0">
                <a:latin typeface="Century Schoolbook" charset="0"/>
              </a:rPr>
              <a:t>kiinnostus: mitä opin tällä kerralla</a:t>
            </a:r>
            <a:endParaRPr lang="fi-FI" sz="2300" dirty="0">
              <a:latin typeface="Century Schoolbook" charset="0"/>
            </a:endParaRPr>
          </a:p>
          <a:p>
            <a:pPr lvl="1"/>
            <a:r>
              <a:rPr lang="fi-FI" sz="2300" dirty="0">
                <a:latin typeface="Century Schoolbook" charset="0"/>
              </a:rPr>
              <a:t>lähtökohtainen </a:t>
            </a:r>
            <a:r>
              <a:rPr lang="fi-FI" sz="2300" dirty="0" smtClean="0">
                <a:latin typeface="Century Schoolbook" charset="0"/>
              </a:rPr>
              <a:t>usko, että hankalimminkin käytöksen taustalla on (myös) pyrkimys hyvään</a:t>
            </a:r>
            <a:endParaRPr lang="fi-FI" sz="2300" dirty="0">
              <a:latin typeface="Century Schoolbook" charset="0"/>
            </a:endParaRPr>
          </a:p>
          <a:p>
            <a:pPr lvl="1"/>
            <a:r>
              <a:rPr lang="fi-FI" sz="2300" dirty="0">
                <a:latin typeface="Century Schoolbook" charset="0"/>
              </a:rPr>
              <a:t>arvon ja merkityksen </a:t>
            </a:r>
            <a:r>
              <a:rPr lang="fi-FI" sz="2300" dirty="0" smtClean="0">
                <a:latin typeface="Century Schoolbook" charset="0"/>
              </a:rPr>
              <a:t>antaminen pienellekin onnistumiselle</a:t>
            </a:r>
            <a:endParaRPr lang="fi-FI" sz="2300" dirty="0">
              <a:latin typeface="Century Schoolbook" charset="0"/>
            </a:endParaRPr>
          </a:p>
          <a:p>
            <a:pPr lvl="1"/>
            <a:r>
              <a:rPr lang="fi-FI" sz="2300" dirty="0">
                <a:latin typeface="Century Schoolbook" charset="0"/>
              </a:rPr>
              <a:t>”menipä tuo hienosti”</a:t>
            </a:r>
          </a:p>
          <a:p>
            <a:pPr lvl="1"/>
            <a:r>
              <a:rPr lang="fi-FI" sz="2300" dirty="0" smtClean="0">
                <a:latin typeface="Century Schoolbook" charset="0"/>
              </a:rPr>
              <a:t>”oletpa sinä ihana </a:t>
            </a:r>
            <a:r>
              <a:rPr lang="mr-IN" sz="2300" dirty="0" smtClean="0">
                <a:latin typeface="Century Schoolbook" charset="0"/>
              </a:rPr>
              <a:t>–</a:t>
            </a:r>
            <a:r>
              <a:rPr lang="fi-FI" sz="2300" dirty="0" smtClean="0">
                <a:latin typeface="Century Schoolbook" charset="0"/>
              </a:rPr>
              <a:t> kaunis </a:t>
            </a:r>
            <a:r>
              <a:rPr lang="mr-IN" sz="2300" dirty="0" smtClean="0">
                <a:latin typeface="Century Schoolbook" charset="0"/>
              </a:rPr>
              <a:t>–</a:t>
            </a:r>
            <a:r>
              <a:rPr lang="fi-FI" sz="2300" dirty="0" smtClean="0">
                <a:latin typeface="Century Schoolbook" charset="0"/>
              </a:rPr>
              <a:t> komea </a:t>
            </a:r>
            <a:r>
              <a:rPr lang="mr-IN" sz="2300" dirty="0" smtClean="0">
                <a:latin typeface="Century Schoolbook" charset="0"/>
              </a:rPr>
              <a:t>–</a:t>
            </a:r>
            <a:r>
              <a:rPr lang="fi-FI" sz="2300" dirty="0" smtClean="0">
                <a:latin typeface="Century Schoolbook" charset="0"/>
              </a:rPr>
              <a:t> vahva</a:t>
            </a:r>
            <a:r>
              <a:rPr lang="mr-IN" sz="2300" dirty="0" smtClean="0">
                <a:latin typeface="Century Schoolbook" charset="0"/>
              </a:rPr>
              <a:t>…</a:t>
            </a:r>
            <a:r>
              <a:rPr lang="fi-FI" sz="2300" dirty="0" smtClean="0">
                <a:latin typeface="Century Schoolbook" charset="0"/>
              </a:rPr>
              <a:t>”</a:t>
            </a:r>
            <a:endParaRPr lang="fi-FI" sz="2300" dirty="0">
              <a:latin typeface="Century Schoolbook" charset="0"/>
            </a:endParaRPr>
          </a:p>
          <a:p>
            <a:r>
              <a:rPr lang="fi-FI" sz="2600" dirty="0">
                <a:latin typeface="Century Schoolbook" charset="0"/>
              </a:rPr>
              <a:t>Kunnioittaminen</a:t>
            </a:r>
          </a:p>
          <a:p>
            <a:pPr lvl="1"/>
            <a:r>
              <a:rPr lang="fi-FI" sz="2300" dirty="0">
                <a:latin typeface="Century Schoolbook" charset="0"/>
              </a:rPr>
              <a:t>vastuun ottamista omista virheistä</a:t>
            </a:r>
          </a:p>
          <a:p>
            <a:pPr lvl="1"/>
            <a:r>
              <a:rPr lang="fi-FI" sz="2300" dirty="0">
                <a:latin typeface="Century Schoolbook" charset="0"/>
              </a:rPr>
              <a:t>”nyt en tainnut kuunnella”, ”nyt tein väärin”, ”en huomannut”</a:t>
            </a:r>
          </a:p>
          <a:p>
            <a:endParaRPr lang="fi-FI" sz="2600" dirty="0">
              <a:latin typeface="Century Schoolbook" charset="0"/>
            </a:endParaRPr>
          </a:p>
          <a:p>
            <a:endParaRPr lang="fi-FI" sz="2600" dirty="0">
              <a:latin typeface="Century Schoolbook" charset="0"/>
            </a:endParaRPr>
          </a:p>
          <a:p>
            <a:endParaRPr lang="fi-FI" sz="2600" dirty="0">
              <a:latin typeface="Century Schoolbook" charset="0"/>
            </a:endParaRPr>
          </a:p>
          <a:p>
            <a:endParaRPr lang="fi-FI" sz="2600" dirty="0">
              <a:latin typeface="Century Schoolbook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A900F0-A67D-42D9-B98D-27A6E72F00A7}" type="slidenum">
              <a:rPr lang="fi-FI" smtClean="0"/>
              <a:pPr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240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557338"/>
            <a:ext cx="7941392" cy="4895850"/>
          </a:xfrm>
        </p:spPr>
        <p:txBody>
          <a:bodyPr/>
          <a:lstStyle/>
          <a:p>
            <a:r>
              <a:rPr lang="fi-FI" sz="2600" dirty="0">
                <a:latin typeface="Century Schoolbook" charset="0"/>
              </a:rPr>
              <a:t>Myötä </a:t>
            </a:r>
            <a:r>
              <a:rPr lang="fi-FI" sz="2600" dirty="0" smtClean="0">
                <a:latin typeface="Century Schoolbook" charset="0"/>
              </a:rPr>
              <a:t>tunteminen</a:t>
            </a:r>
            <a:endParaRPr lang="fi-FI" sz="2400" dirty="0" smtClean="0">
              <a:latin typeface="Century Schoolbook" charset="0"/>
            </a:endParaRPr>
          </a:p>
          <a:p>
            <a:pPr lvl="1"/>
            <a:r>
              <a:rPr lang="fi-FI" sz="2400" dirty="0" smtClean="0">
                <a:latin typeface="Century Schoolbook" charset="0"/>
              </a:rPr>
              <a:t>vastaa lapsen äänteisiin, liikkeisiin, ilmeisiin, eleisiin</a:t>
            </a:r>
          </a:p>
          <a:p>
            <a:pPr lvl="1"/>
            <a:r>
              <a:rPr lang="fi-FI" sz="2400" dirty="0" smtClean="0">
                <a:latin typeface="Century Schoolbook" charset="0"/>
              </a:rPr>
              <a:t>tunteen elävyyden </a:t>
            </a:r>
            <a:r>
              <a:rPr lang="fi-FI" sz="2400" dirty="0">
                <a:latin typeface="Century Schoolbook" charset="0"/>
              </a:rPr>
              <a:t>yhteen soinnuttaminen</a:t>
            </a:r>
          </a:p>
          <a:p>
            <a:pPr lvl="1"/>
            <a:r>
              <a:rPr lang="fi-FI" sz="2500" dirty="0" smtClean="0">
                <a:latin typeface="Century Schoolbook" charset="0"/>
              </a:rPr>
              <a:t>empatia vahvistuu avoimen, hyväksyvään kohtaamisen kautta</a:t>
            </a:r>
            <a:endParaRPr lang="fi-FI" sz="2500" dirty="0">
              <a:latin typeface="Century Schoolbook" charset="0"/>
            </a:endParaRPr>
          </a:p>
          <a:p>
            <a:r>
              <a:rPr lang="fi-FI" sz="2600" dirty="0" smtClean="0">
                <a:latin typeface="Century Schoolbook" charset="0"/>
              </a:rPr>
              <a:t> </a:t>
            </a:r>
            <a:r>
              <a:rPr lang="fi-FI" sz="2600" dirty="0">
                <a:latin typeface="Century Schoolbook" charset="0"/>
              </a:rPr>
              <a:t>S</a:t>
            </a:r>
            <a:r>
              <a:rPr lang="fi-FI" sz="2600" dirty="0" smtClean="0">
                <a:latin typeface="Century Schoolbook" charset="0"/>
              </a:rPr>
              <a:t>anoittaminen</a:t>
            </a:r>
            <a:endParaRPr lang="fi-FI" sz="2600" dirty="0">
              <a:latin typeface="Century Schoolbook" charset="0"/>
            </a:endParaRPr>
          </a:p>
          <a:p>
            <a:pPr lvl="1"/>
            <a:r>
              <a:rPr lang="fi-FI" sz="2400" dirty="0">
                <a:latin typeface="Century Schoolbook" charset="0"/>
              </a:rPr>
              <a:t>ennakointi</a:t>
            </a:r>
            <a:r>
              <a:rPr lang="fi-FI" sz="2400" dirty="0" smtClean="0">
                <a:latin typeface="Century Schoolbook" charset="0"/>
              </a:rPr>
              <a:t>, kommentointi, </a:t>
            </a:r>
            <a:r>
              <a:rPr lang="fi-FI" sz="2400" dirty="0">
                <a:latin typeface="Century Schoolbook" charset="0"/>
              </a:rPr>
              <a:t>jälkipurku ja kiitos</a:t>
            </a:r>
          </a:p>
          <a:p>
            <a:pPr lvl="1"/>
            <a:r>
              <a:rPr lang="fi-FI" sz="2400" dirty="0" smtClean="0">
                <a:latin typeface="Century Schoolbook" charset="0"/>
              </a:rPr>
              <a:t>merkitykselliset muistot vahvistuvat ja muuntuvat (myönteisiksi) sanoittamisen </a:t>
            </a:r>
            <a:r>
              <a:rPr lang="fi-FI" sz="2400" dirty="0">
                <a:latin typeface="Century Schoolbook" charset="0"/>
              </a:rPr>
              <a:t>myötä</a:t>
            </a:r>
          </a:p>
        </p:txBody>
      </p:sp>
      <p:sp>
        <p:nvSpPr>
          <p:cNvPr id="57346" name="Title 4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715250" cy="993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fi-FI" sz="2800" cap="none">
                <a:latin typeface="Century Schoolbook" charset="0"/>
              </a:rPr>
              <a:t>L</a:t>
            </a:r>
            <a:r>
              <a:rPr lang="fi-FI" sz="2400" cap="none">
                <a:latin typeface="Century Schoolbook" charset="0"/>
              </a:rPr>
              <a:t>APSEN KEHITYSTÄ TUKEVA ASENNE</a:t>
            </a:r>
            <a:endParaRPr lang="ar-sa" sz="2400" cap="none">
              <a:latin typeface="Century Schoolbook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06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8208590" cy="4356483"/>
          </a:xfrm>
        </p:spPr>
        <p:txBody>
          <a:bodyPr>
            <a:normAutofit lnSpcReduction="10000"/>
          </a:bodyPr>
          <a:lstStyle/>
          <a:p>
            <a:r>
              <a:rPr lang="fi-FI" altLang="fi-FI" dirty="0" smtClean="0">
                <a:ea typeface="ＭＳ Ｐゴシック" pitchFamily="34" charset="-128"/>
              </a:rPr>
              <a:t>Voiko länsimaisen </a:t>
            </a:r>
            <a:r>
              <a:rPr lang="fi-FI" altLang="fi-FI" dirty="0">
                <a:ea typeface="ＭＳ Ｐゴシック" pitchFamily="34" charset="-128"/>
              </a:rPr>
              <a:t>ihmisen pahoinvointi </a:t>
            </a:r>
            <a:r>
              <a:rPr lang="fi-FI" altLang="fi-FI" dirty="0" smtClean="0">
                <a:ea typeface="ＭＳ Ｐゴシック" pitchFamily="34" charset="-128"/>
              </a:rPr>
              <a:t>osaltaan </a:t>
            </a:r>
            <a:r>
              <a:rPr lang="fi-FI" altLang="fi-FI" dirty="0">
                <a:ea typeface="ＭＳ Ｐゴシック" pitchFamily="34" charset="-128"/>
              </a:rPr>
              <a:t>johtua läpi kehityksen jatkuneesta kosketuksen </a:t>
            </a:r>
            <a:r>
              <a:rPr lang="fi-FI" altLang="fi-FI" dirty="0" smtClean="0">
                <a:ea typeface="ＭＳ Ｐゴシック" pitchFamily="34" charset="-128"/>
              </a:rPr>
              <a:t>puutteesta?</a:t>
            </a:r>
            <a:endParaRPr lang="fi-FI" altLang="fi-FI" dirty="0">
              <a:ea typeface="ＭＳ Ｐゴシック" pitchFamily="34" charset="-128"/>
            </a:endParaRPr>
          </a:p>
          <a:p>
            <a:r>
              <a:rPr lang="fi-FI" altLang="fi-FI" dirty="0" smtClean="0">
                <a:ea typeface="ＭＳ Ｐゴシック" pitchFamily="34" charset="-128"/>
              </a:rPr>
              <a:t>Kädellisillä kosketuksen </a:t>
            </a:r>
            <a:r>
              <a:rPr lang="fi-FI" altLang="fi-FI" dirty="0">
                <a:ea typeface="ＭＳ Ｐゴシック" pitchFamily="34" charset="-128"/>
              </a:rPr>
              <a:t>puute lisää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keskittymättömyyttä ja lyhytjännitteisyyttä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aggressiivisuutta ja alkoholisoitumista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ahdistuneisuutta ja masennusta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pentujen laiminlyöntiä ja </a:t>
            </a:r>
            <a:r>
              <a:rPr lang="fi-FI" altLang="fi-FI" dirty="0" smtClean="0">
                <a:ea typeface="ＭＳ Ｐゴシック" pitchFamily="34" charset="-128"/>
              </a:rPr>
              <a:t>pahoinpitelyä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Kuinka paljon ihmisen muut sosiaalisuuden muodot voivat kompensoida?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kulttuurit ovat hyvin erilaisia siinä, kuinka paljon kosketetaan</a:t>
            </a:r>
          </a:p>
          <a:p>
            <a:pPr lvl="1"/>
            <a:endParaRPr lang="fi-FI" altLang="fi-FI" dirty="0" smtClean="0">
              <a:ea typeface="ＭＳ Ｐゴシック" pitchFamily="34" charset="-128"/>
            </a:endParaRPr>
          </a:p>
          <a:p>
            <a:endParaRPr lang="fi-FI" altLang="fi-FI" dirty="0">
              <a:ea typeface="ＭＳ Ｐゴシック" pitchFamily="34" charset="-128"/>
            </a:endParaRPr>
          </a:p>
          <a:p>
            <a:endParaRPr lang="fi-FI" altLang="fi-FI" dirty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Kosketuksen puute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349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750" y="1773238"/>
            <a:ext cx="7993063" cy="4572000"/>
          </a:xfrm>
        </p:spPr>
        <p:txBody>
          <a:bodyPr>
            <a:normAutofit/>
          </a:bodyPr>
          <a:lstStyle/>
          <a:p>
            <a:pPr>
              <a:buFont typeface="Wingdings" charset="0"/>
              <a:buChar char="Ø"/>
            </a:pPr>
            <a:r>
              <a:rPr lang="fi-FI" b="1" dirty="0">
                <a:latin typeface="Century Schoolbook" charset="0"/>
              </a:rPr>
              <a:t>ravintoa, liikuntaa, lepoa</a:t>
            </a:r>
          </a:p>
          <a:p>
            <a:pPr>
              <a:buFont typeface="Wingdings" charset="0"/>
              <a:buChar char="Ø"/>
            </a:pPr>
            <a:r>
              <a:rPr lang="fi-FI" dirty="0">
                <a:latin typeface="Century Schoolbook" charset="0"/>
              </a:rPr>
              <a:t>tulla</a:t>
            </a:r>
            <a:r>
              <a:rPr lang="fi-FI" b="1" dirty="0">
                <a:latin typeface="Century Schoolbook" charset="0"/>
              </a:rPr>
              <a:t> nähdyksi</a:t>
            </a:r>
            <a:r>
              <a:rPr lang="fi-FI" dirty="0">
                <a:latin typeface="Century Schoolbook" charset="0"/>
              </a:rPr>
              <a:t>– omana itsenään, iloa tuottavana</a:t>
            </a:r>
          </a:p>
          <a:p>
            <a:pPr>
              <a:buFont typeface="Wingdings" charset="0"/>
              <a:buChar char="Ø"/>
            </a:pPr>
            <a:r>
              <a:rPr lang="fi-FI" dirty="0">
                <a:latin typeface="Century Schoolbook" charset="0"/>
              </a:rPr>
              <a:t>tulla  </a:t>
            </a:r>
            <a:r>
              <a:rPr lang="fi-FI" b="1" dirty="0">
                <a:latin typeface="Century Schoolbook" charset="0"/>
              </a:rPr>
              <a:t>kuulluksi</a:t>
            </a:r>
            <a:r>
              <a:rPr lang="fi-FI" dirty="0">
                <a:latin typeface="Century Schoolbook" charset="0"/>
              </a:rPr>
              <a:t> – ja siten arvostetuksi omine aloitteineen ja </a:t>
            </a:r>
            <a:r>
              <a:rPr lang="fi-FI" dirty="0" smtClean="0">
                <a:latin typeface="Century Schoolbook" charset="0"/>
              </a:rPr>
              <a:t>ajatuksineen</a:t>
            </a:r>
          </a:p>
          <a:p>
            <a:pPr>
              <a:buFont typeface="Wingdings" charset="0"/>
              <a:buChar char="Ø"/>
            </a:pPr>
            <a:r>
              <a:rPr lang="fi-FI" dirty="0" smtClean="0">
                <a:latin typeface="Century Schoolbook" charset="0"/>
              </a:rPr>
              <a:t>vapautta </a:t>
            </a:r>
            <a:r>
              <a:rPr lang="fi-FI" b="1" dirty="0" smtClean="0">
                <a:latin typeface="Century Schoolbook" charset="0"/>
              </a:rPr>
              <a:t>leikkiä </a:t>
            </a:r>
            <a:r>
              <a:rPr lang="mr-IN" dirty="0" smtClean="0">
                <a:latin typeface="Century Schoolbook" charset="0"/>
              </a:rPr>
              <a:t>–</a:t>
            </a:r>
            <a:r>
              <a:rPr lang="fi-FI" dirty="0" smtClean="0">
                <a:latin typeface="Century Schoolbook" charset="0"/>
              </a:rPr>
              <a:t> nauttia itsestään ja kavereistaan</a:t>
            </a:r>
            <a:endParaRPr lang="fi-FI" dirty="0">
              <a:latin typeface="Century Schoolbook" charset="0"/>
            </a:endParaRPr>
          </a:p>
          <a:p>
            <a:pPr>
              <a:buFont typeface="Wingdings" charset="0"/>
              <a:buChar char="Ø"/>
            </a:pPr>
            <a:r>
              <a:rPr lang="fi-FI" dirty="0" smtClean="0">
                <a:latin typeface="Century Schoolbook" charset="0"/>
              </a:rPr>
              <a:t>mahdollisuuksia </a:t>
            </a:r>
            <a:r>
              <a:rPr lang="fi-FI" b="1" dirty="0" smtClean="0">
                <a:latin typeface="Century Schoolbook" charset="0"/>
              </a:rPr>
              <a:t>tutkia</a:t>
            </a:r>
            <a:r>
              <a:rPr lang="fi-FI" dirty="0">
                <a:latin typeface="Century Schoolbook" charset="0"/>
              </a:rPr>
              <a:t> </a:t>
            </a:r>
            <a:r>
              <a:rPr lang="mr-IN" dirty="0">
                <a:latin typeface="Century Schoolbook" charset="0"/>
              </a:rPr>
              <a:t>–</a:t>
            </a:r>
            <a:r>
              <a:rPr lang="fi-FI" dirty="0" smtClean="0">
                <a:latin typeface="Century Schoolbook" charset="0"/>
              </a:rPr>
              <a:t> onnistua ja epäonnistua</a:t>
            </a:r>
            <a:endParaRPr lang="fi-FI" dirty="0">
              <a:latin typeface="Century Schoolbook" charset="0"/>
            </a:endParaRPr>
          </a:p>
          <a:p>
            <a:pPr>
              <a:buFont typeface="Wingdings" charset="0"/>
              <a:buChar char="Ø"/>
            </a:pPr>
            <a:r>
              <a:rPr lang="fi-FI" dirty="0">
                <a:latin typeface="Century Schoolbook" charset="0"/>
              </a:rPr>
              <a:t>saada </a:t>
            </a:r>
            <a:r>
              <a:rPr lang="fi-FI" b="1" dirty="0">
                <a:latin typeface="Century Schoolbook" charset="0"/>
              </a:rPr>
              <a:t>opetusta</a:t>
            </a:r>
            <a:r>
              <a:rPr lang="fi-FI" dirty="0">
                <a:latin typeface="Century Schoolbook" charset="0"/>
              </a:rPr>
              <a:t> </a:t>
            </a:r>
            <a:r>
              <a:rPr lang="fi-FI" dirty="0" smtClean="0">
                <a:latin typeface="Century Schoolbook" charset="0"/>
              </a:rPr>
              <a:t>yhteisön arvoista </a:t>
            </a:r>
            <a:r>
              <a:rPr lang="fi-FI" dirty="0">
                <a:latin typeface="Century Schoolbook" charset="0"/>
              </a:rPr>
              <a:t>ja </a:t>
            </a:r>
            <a:r>
              <a:rPr lang="fi-FI" dirty="0" smtClean="0">
                <a:latin typeface="Century Schoolbook" charset="0"/>
              </a:rPr>
              <a:t>odotuksista</a:t>
            </a:r>
          </a:p>
          <a:p>
            <a:pPr>
              <a:buFont typeface="Wingdings" charset="0"/>
              <a:buChar char="Ø"/>
            </a:pPr>
            <a:r>
              <a:rPr lang="fi-FI" dirty="0" smtClean="0">
                <a:latin typeface="Century Schoolbook" charset="0"/>
              </a:rPr>
              <a:t>aikaa ja rauhaa </a:t>
            </a:r>
            <a:r>
              <a:rPr lang="fi-FI" b="1" dirty="0" smtClean="0">
                <a:latin typeface="Century Schoolbook" charset="0"/>
              </a:rPr>
              <a:t>unelmoida</a:t>
            </a:r>
            <a:endParaRPr lang="fi-FI" b="1" dirty="0">
              <a:latin typeface="Century Schoolbook" charset="0"/>
            </a:endParaRPr>
          </a:p>
          <a:p>
            <a:pPr>
              <a:buFont typeface="Wingdings" charset="0"/>
              <a:buChar char="Ø"/>
            </a:pPr>
            <a:r>
              <a:rPr lang="fi-FI" dirty="0">
                <a:latin typeface="Century Schoolbook" charset="0"/>
              </a:rPr>
              <a:t>tulla </a:t>
            </a:r>
            <a:r>
              <a:rPr lang="fi-FI" b="1" dirty="0">
                <a:latin typeface="Century Schoolbook" charset="0"/>
              </a:rPr>
              <a:t>hyväksytyksi </a:t>
            </a:r>
            <a:r>
              <a:rPr lang="fi-FI" dirty="0">
                <a:latin typeface="Century Schoolbook" charset="0"/>
              </a:rPr>
              <a:t>omaan ryhmäänsä</a:t>
            </a:r>
          </a:p>
          <a:p>
            <a:pPr>
              <a:buFont typeface="Wingdings" charset="0"/>
              <a:buChar char="Ø"/>
            </a:pPr>
            <a:r>
              <a:rPr lang="fi-FI" b="1" dirty="0" smtClean="0">
                <a:latin typeface="Century Schoolbook" charset="0"/>
              </a:rPr>
              <a:t>säätelyapua</a:t>
            </a:r>
            <a:r>
              <a:rPr lang="fi-FI" dirty="0" smtClean="0">
                <a:latin typeface="Century Schoolbook" charset="0"/>
              </a:rPr>
              <a:t>– </a:t>
            </a:r>
            <a:r>
              <a:rPr lang="fi-FI" dirty="0">
                <a:latin typeface="Century Schoolbook" charset="0"/>
              </a:rPr>
              <a:t>voidakseen pysyä yhteydessä toisiin</a:t>
            </a:r>
          </a:p>
          <a:p>
            <a:pPr>
              <a:buFont typeface="Wingdings" charset="0"/>
              <a:buChar char="Ø"/>
            </a:pPr>
            <a:endParaRPr lang="fi-FI" dirty="0">
              <a:latin typeface="Century Schoolbook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fi-FI" sz="2800" dirty="0" smtClean="0">
                <a:cs typeface="+mj-cs"/>
              </a:rPr>
              <a:t>mitä jokainen lapsi tarvitsee kukoistaakseen</a:t>
            </a:r>
            <a:endParaRPr lang="fi-FI" sz="2800" cap="none" dirty="0">
              <a:latin typeface="Century Schoolbook" charset="0"/>
              <a:cs typeface="+mj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059335-AFD3-4DED-970B-1AD46A14778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9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Miten pitää huolta itsestään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153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Fyysinen vointi: ravinto ja liikunta</a:t>
            </a:r>
          </a:p>
          <a:p>
            <a:pPr>
              <a:defRPr/>
            </a:pPr>
            <a:r>
              <a:rPr lang="fi-FI" dirty="0" smtClean="0"/>
              <a:t>Vuorovaikutusvointi: lähi-ihmissuhteet</a:t>
            </a:r>
          </a:p>
          <a:p>
            <a:pPr>
              <a:defRPr/>
            </a:pPr>
            <a:r>
              <a:rPr lang="fi-FI" dirty="0" smtClean="0"/>
              <a:t>Henkinen </a:t>
            </a:r>
            <a:r>
              <a:rPr lang="fi-FI" dirty="0"/>
              <a:t>vointi</a:t>
            </a:r>
          </a:p>
          <a:p>
            <a:pPr lvl="1">
              <a:defRPr/>
            </a:pPr>
            <a:r>
              <a:rPr lang="fi-FI" dirty="0" smtClean="0"/>
              <a:t>mielen säätely: itsensä kokeminen ehyenä</a:t>
            </a:r>
          </a:p>
          <a:p>
            <a:pPr lvl="1">
              <a:defRPr/>
            </a:pPr>
            <a:r>
              <a:rPr lang="fi-FI" dirty="0" smtClean="0"/>
              <a:t>paluu kulloiseenkin hetkeen: tietoinen hyväksyvä läsnäolo</a:t>
            </a:r>
          </a:p>
          <a:p>
            <a:pPr lvl="2">
              <a:defRPr/>
            </a:pPr>
            <a:r>
              <a:rPr lang="fi-FI" dirty="0" smtClean="0"/>
              <a:t>tietoinen </a:t>
            </a:r>
            <a:r>
              <a:rPr lang="fi-FI" dirty="0"/>
              <a:t>kävely, askartelu, käsityöt, ruoanlaitto</a:t>
            </a:r>
            <a:r>
              <a:rPr lang="fi-FI" dirty="0" smtClean="0"/>
              <a:t>… </a:t>
            </a:r>
            <a:endParaRPr lang="fi-FI" dirty="0"/>
          </a:p>
          <a:p>
            <a:pPr lvl="1">
              <a:defRPr/>
            </a:pPr>
            <a:r>
              <a:rPr lang="fi-FI" dirty="0" smtClean="0"/>
              <a:t>viisi tietoista pitkä uloshengitystä kolme kertaa päivässä</a:t>
            </a:r>
          </a:p>
          <a:p>
            <a:pPr>
              <a:defRPr/>
            </a:pPr>
            <a:r>
              <a:rPr lang="fi-FI" dirty="0" smtClean="0"/>
              <a:t>Omista kokemistavoista kiinnostuminen</a:t>
            </a:r>
          </a:p>
          <a:p>
            <a:pPr lvl="1">
              <a:defRPr/>
            </a:pPr>
            <a:r>
              <a:rPr lang="fi-FI" dirty="0" smtClean="0"/>
              <a:t>mikä tässä tilanteessa koskettaa minua</a:t>
            </a:r>
          </a:p>
          <a:p>
            <a:pPr lvl="2">
              <a:defRPr/>
            </a:pPr>
            <a:r>
              <a:rPr lang="fi-FI" dirty="0" smtClean="0"/>
              <a:t>mikä saa minut kuohuksiin, lamaantumaan, masentumaan</a:t>
            </a:r>
          </a:p>
          <a:p>
            <a:pPr lvl="2">
              <a:defRPr/>
            </a:pPr>
            <a:r>
              <a:rPr lang="fi-FI" dirty="0" smtClean="0"/>
              <a:t>miksi koen, että näin on hyvä toimia</a:t>
            </a:r>
          </a:p>
          <a:p>
            <a:pPr lvl="1">
              <a:defRPr/>
            </a:pPr>
            <a:r>
              <a:rPr lang="fi-FI" dirty="0" smtClean="0"/>
              <a:t>mielellistäminen tukee omaa luottavaista kiintymystä</a:t>
            </a:r>
          </a:p>
          <a:p>
            <a:pPr lvl="2">
              <a:defRPr/>
            </a:pPr>
            <a:r>
              <a:rPr lang="fi-FI" dirty="0" smtClean="0"/>
              <a:t>olla omalle itselle myötätuntoinen, kiinnostunut kuulija</a:t>
            </a:r>
          </a:p>
          <a:p>
            <a:pPr lvl="1">
              <a:defRPr/>
            </a:pPr>
            <a:r>
              <a:rPr lang="fi-FI" dirty="0" smtClean="0"/>
              <a:t>lähi-ihmissuhteet, psykoterapia</a:t>
            </a:r>
          </a:p>
        </p:txBody>
      </p:sp>
    </p:spTree>
    <p:extLst>
      <p:ext uri="{BB962C8B-B14F-4D97-AF65-F5344CB8AC3E}">
        <p14:creationId xmlns:p14="http://schemas.microsoft.com/office/powerpoint/2010/main" val="177716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 smtClean="0"/>
              <a:t>Miten pitää huolta itsestään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15300" cy="571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i-FI" dirty="0" smtClean="0"/>
              <a:t>Fyysinen vointi: ravinto ja liikunta</a:t>
            </a:r>
          </a:p>
          <a:p>
            <a:pPr>
              <a:defRPr/>
            </a:pPr>
            <a:r>
              <a:rPr lang="fi-FI" dirty="0" smtClean="0"/>
              <a:t>Vuorovaikutusvointi: lähi-ihmissuhteet</a:t>
            </a:r>
          </a:p>
          <a:p>
            <a:pPr>
              <a:defRPr/>
            </a:pPr>
            <a:r>
              <a:rPr lang="fi-FI" dirty="0" smtClean="0"/>
              <a:t>Henkinen </a:t>
            </a:r>
            <a:r>
              <a:rPr lang="fi-FI" dirty="0"/>
              <a:t>vointi</a:t>
            </a:r>
          </a:p>
          <a:p>
            <a:pPr lvl="1">
              <a:defRPr/>
            </a:pPr>
            <a:r>
              <a:rPr lang="fi-FI" dirty="0" smtClean="0"/>
              <a:t>mielen säätely: itsensä kokeminen ehyenä</a:t>
            </a:r>
          </a:p>
          <a:p>
            <a:pPr lvl="1">
              <a:defRPr/>
            </a:pPr>
            <a:r>
              <a:rPr lang="fi-FI" dirty="0" smtClean="0"/>
              <a:t>paluu kulloiseenkin hetkeen: tietoinen hyväksyvä läsnäolo</a:t>
            </a:r>
          </a:p>
          <a:p>
            <a:pPr lvl="2">
              <a:defRPr/>
            </a:pPr>
            <a:r>
              <a:rPr lang="fi-FI" dirty="0" smtClean="0"/>
              <a:t>tietoinen </a:t>
            </a:r>
            <a:r>
              <a:rPr lang="fi-FI" dirty="0"/>
              <a:t>kävely, askartelu, käsityöt, ruoanlaitto</a:t>
            </a:r>
            <a:r>
              <a:rPr lang="fi-FI" dirty="0" smtClean="0"/>
              <a:t>… </a:t>
            </a:r>
            <a:endParaRPr lang="fi-FI" dirty="0"/>
          </a:p>
          <a:p>
            <a:pPr lvl="1">
              <a:defRPr/>
            </a:pPr>
            <a:r>
              <a:rPr lang="fi-FI" dirty="0" smtClean="0"/>
              <a:t>viisi tietoista pitkä uloshengitystä kolme kertaa päivässä</a:t>
            </a:r>
          </a:p>
          <a:p>
            <a:pPr>
              <a:defRPr/>
            </a:pPr>
            <a:r>
              <a:rPr lang="fi-FI" dirty="0" smtClean="0"/>
              <a:t>Omista kokemistavoista kiinnostuminen</a:t>
            </a:r>
          </a:p>
          <a:p>
            <a:pPr lvl="1">
              <a:defRPr/>
            </a:pPr>
            <a:r>
              <a:rPr lang="fi-FI" dirty="0" smtClean="0"/>
              <a:t>mikä tässä tilanteessa koskettaa minua</a:t>
            </a:r>
          </a:p>
          <a:p>
            <a:pPr lvl="2">
              <a:defRPr/>
            </a:pPr>
            <a:r>
              <a:rPr lang="fi-FI" dirty="0" smtClean="0"/>
              <a:t>mikä saa minut kuohuksiin, lamaantumaan, masentumaan</a:t>
            </a:r>
          </a:p>
          <a:p>
            <a:pPr lvl="2">
              <a:defRPr/>
            </a:pPr>
            <a:r>
              <a:rPr lang="fi-FI" dirty="0" smtClean="0"/>
              <a:t>miksi koen, että näin on hyvä toimia</a:t>
            </a:r>
          </a:p>
          <a:p>
            <a:pPr lvl="1">
              <a:defRPr/>
            </a:pPr>
            <a:r>
              <a:rPr lang="fi-FI" dirty="0" smtClean="0"/>
              <a:t>mielellistäminen tukee omaa luottavaista kiintymystä</a:t>
            </a:r>
          </a:p>
          <a:p>
            <a:pPr lvl="2">
              <a:defRPr/>
            </a:pPr>
            <a:r>
              <a:rPr lang="fi-FI" dirty="0" smtClean="0"/>
              <a:t>olla omalle itselle myötätuntoinen, kiinnostunut kuulija</a:t>
            </a:r>
          </a:p>
          <a:p>
            <a:pPr lvl="1">
              <a:defRPr/>
            </a:pPr>
            <a:r>
              <a:rPr lang="fi-FI" dirty="0" smtClean="0"/>
              <a:t>lähi-ihmissuhteet, työnohjaus, psykoterapia</a:t>
            </a:r>
          </a:p>
        </p:txBody>
      </p:sp>
    </p:spTree>
    <p:extLst>
      <p:ext uri="{BB962C8B-B14F-4D97-AF65-F5344CB8AC3E}">
        <p14:creationId xmlns:p14="http://schemas.microsoft.com/office/powerpoint/2010/main" val="177716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r>
              <a:rPr lang="fi-FI" dirty="0" smtClean="0"/>
              <a:t>Viitteitä ja jatkolukemista 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064896" cy="6264696"/>
          </a:xfrm>
        </p:spPr>
        <p:txBody>
          <a:bodyPr>
            <a:normAutofit/>
          </a:bodyPr>
          <a:lstStyle/>
          <a:p>
            <a:r>
              <a:rPr lang="fi-FI" sz="1200" b="1" dirty="0"/>
              <a:t>Mäkelä , J. Kosketuksen merkitys lapsen kehityksessä,  Suomen lääkärilehti 2005 60(14):1543–1549</a:t>
            </a:r>
          </a:p>
          <a:p>
            <a:r>
              <a:rPr lang="fi-FI" sz="1200" dirty="0" smtClean="0"/>
              <a:t>Mäkelä </a:t>
            </a:r>
            <a:r>
              <a:rPr lang="fi-FI" sz="1200" dirty="0"/>
              <a:t>Jukka, Vierikko Ilona: Kuinka yhteys löytyy; vuorovaikutusterapia </a:t>
            </a:r>
            <a:r>
              <a:rPr lang="fi-FI" sz="1200" dirty="0" err="1" smtClean="0"/>
              <a:t>huostaanotettjujen</a:t>
            </a:r>
            <a:r>
              <a:rPr lang="fi-FI" sz="1200" dirty="0" smtClean="0"/>
              <a:t> </a:t>
            </a:r>
            <a:r>
              <a:rPr lang="fi-FI" sz="1200" dirty="0"/>
              <a:t>lasten kehityksen tukena, </a:t>
            </a:r>
            <a:r>
              <a:rPr lang="fi-FI" sz="1200" dirty="0" err="1"/>
              <a:t>SOS-lapsikyäyhdistys</a:t>
            </a:r>
            <a:r>
              <a:rPr lang="fi-FI" sz="1200" dirty="0"/>
              <a:t>  2004 </a:t>
            </a:r>
            <a:endParaRPr lang="fi-FI" sz="1200" dirty="0" smtClean="0"/>
          </a:p>
          <a:p>
            <a:r>
              <a:rPr lang="fi-FI" sz="1200" dirty="0" err="1"/>
              <a:t>Field</a:t>
            </a:r>
            <a:r>
              <a:rPr lang="fi-FI" sz="1200" dirty="0"/>
              <a:t>, Tiffany. "</a:t>
            </a:r>
            <a:r>
              <a:rPr lang="fi-FI" sz="1200" dirty="0" err="1"/>
              <a:t>Touch</a:t>
            </a:r>
            <a:r>
              <a:rPr lang="fi-FI" sz="1200" dirty="0"/>
              <a:t> for </a:t>
            </a:r>
            <a:r>
              <a:rPr lang="fi-FI" sz="1200" dirty="0" err="1"/>
              <a:t>socioemotional</a:t>
            </a:r>
            <a:r>
              <a:rPr lang="fi-FI" sz="1200" dirty="0"/>
              <a:t> and </a:t>
            </a:r>
            <a:r>
              <a:rPr lang="fi-FI" sz="1200" dirty="0" err="1"/>
              <a:t>physical</a:t>
            </a:r>
            <a:r>
              <a:rPr lang="fi-FI" sz="1200" dirty="0"/>
              <a:t> </a:t>
            </a:r>
            <a:r>
              <a:rPr lang="fi-FI" sz="1200" dirty="0" err="1"/>
              <a:t>well-being</a:t>
            </a:r>
            <a:r>
              <a:rPr lang="fi-FI" sz="1200" dirty="0"/>
              <a:t>: A </a:t>
            </a:r>
            <a:r>
              <a:rPr lang="fi-FI" sz="1200" dirty="0" err="1"/>
              <a:t>review</a:t>
            </a:r>
            <a:r>
              <a:rPr lang="fi-FI" sz="1200" dirty="0"/>
              <a:t>." </a:t>
            </a:r>
            <a:r>
              <a:rPr lang="fi-FI" sz="1200" i="1" dirty="0" err="1"/>
              <a:t>Developmental</a:t>
            </a:r>
            <a:r>
              <a:rPr lang="fi-FI" sz="1200" i="1" dirty="0"/>
              <a:t> </a:t>
            </a:r>
            <a:r>
              <a:rPr lang="fi-FI" sz="1200" i="1" dirty="0" err="1"/>
              <a:t>Review</a:t>
            </a:r>
            <a:r>
              <a:rPr lang="fi-FI" sz="1200" dirty="0"/>
              <a:t> 30.4 (2010): 367-383</a:t>
            </a:r>
            <a:r>
              <a:rPr lang="fi-FI" sz="1200" dirty="0" smtClean="0"/>
              <a:t>.</a:t>
            </a:r>
          </a:p>
          <a:p>
            <a:r>
              <a:rPr lang="fi-FI" sz="1200" dirty="0" err="1" smtClean="0"/>
              <a:t>Dunbar</a:t>
            </a:r>
            <a:r>
              <a:rPr lang="fi-FI" sz="1200" dirty="0"/>
              <a:t>, R. </a:t>
            </a:r>
            <a:r>
              <a:rPr lang="fi-FI" sz="1200" dirty="0" smtClean="0"/>
              <a:t>I.. </a:t>
            </a:r>
            <a:r>
              <a:rPr lang="fi-FI" sz="1200" dirty="0"/>
              <a:t>The social </a:t>
            </a:r>
            <a:r>
              <a:rPr lang="fi-FI" sz="1200" dirty="0" err="1"/>
              <a:t>role</a:t>
            </a:r>
            <a:r>
              <a:rPr lang="fi-FI" sz="1200" dirty="0"/>
              <a:t> of </a:t>
            </a:r>
            <a:r>
              <a:rPr lang="fi-FI" sz="1200" dirty="0" err="1"/>
              <a:t>touch</a:t>
            </a:r>
            <a:r>
              <a:rPr lang="fi-FI" sz="1200" dirty="0"/>
              <a:t> in </a:t>
            </a:r>
            <a:r>
              <a:rPr lang="fi-FI" sz="1200" dirty="0" err="1"/>
              <a:t>humans</a:t>
            </a:r>
            <a:r>
              <a:rPr lang="fi-FI" sz="1200" dirty="0"/>
              <a:t> and </a:t>
            </a:r>
            <a:r>
              <a:rPr lang="fi-FI" sz="1200" dirty="0" err="1"/>
              <a:t>primates</a:t>
            </a:r>
            <a:r>
              <a:rPr lang="fi-FI" sz="1200" dirty="0"/>
              <a:t>: </a:t>
            </a:r>
            <a:r>
              <a:rPr lang="fi-FI" sz="1200" dirty="0" err="1"/>
              <a:t>behavioural</a:t>
            </a:r>
            <a:r>
              <a:rPr lang="fi-FI" sz="1200" dirty="0"/>
              <a:t> </a:t>
            </a:r>
            <a:r>
              <a:rPr lang="fi-FI" sz="1200" dirty="0" err="1"/>
              <a:t>function</a:t>
            </a:r>
            <a:r>
              <a:rPr lang="fi-FI" sz="1200" dirty="0"/>
              <a:t> and </a:t>
            </a:r>
            <a:r>
              <a:rPr lang="fi-FI" sz="1200" dirty="0" err="1"/>
              <a:t>neurobiological</a:t>
            </a:r>
            <a:r>
              <a:rPr lang="fi-FI" sz="1200" dirty="0"/>
              <a:t> </a:t>
            </a:r>
            <a:r>
              <a:rPr lang="fi-FI" sz="1200" dirty="0" err="1"/>
              <a:t>mechanisms</a:t>
            </a:r>
            <a:r>
              <a:rPr lang="fi-FI" sz="1200" dirty="0"/>
              <a:t>. </a:t>
            </a:r>
            <a:r>
              <a:rPr lang="fi-FI" sz="1200" i="1" dirty="0"/>
              <a:t>Neuroscience &amp; </a:t>
            </a:r>
            <a:r>
              <a:rPr lang="fi-FI" sz="1200" i="1" dirty="0" err="1"/>
              <a:t>Biobehavioral</a:t>
            </a:r>
            <a:r>
              <a:rPr lang="fi-FI" sz="1200" i="1" dirty="0"/>
              <a:t> </a:t>
            </a:r>
            <a:r>
              <a:rPr lang="fi-FI" sz="1200" i="1" dirty="0" err="1"/>
              <a:t>Reviews</a:t>
            </a:r>
            <a:r>
              <a:rPr lang="fi-FI" sz="1200" dirty="0"/>
              <a:t>, </a:t>
            </a:r>
            <a:r>
              <a:rPr lang="fi-FI" sz="1200" i="1" dirty="0"/>
              <a:t>34</a:t>
            </a:r>
            <a:r>
              <a:rPr lang="fi-FI" sz="1200" dirty="0"/>
              <a:t>(2), 260-268</a:t>
            </a:r>
            <a:r>
              <a:rPr lang="fi-FI" sz="1200" dirty="0" smtClean="0"/>
              <a:t>. 2010</a:t>
            </a:r>
          </a:p>
          <a:p>
            <a:r>
              <a:rPr lang="fi-FI" sz="1200" dirty="0"/>
              <a:t>Mäkelä J, Hart S: Theraplay –  An </a:t>
            </a:r>
            <a:r>
              <a:rPr lang="fi-FI" sz="1200" dirty="0" err="1"/>
              <a:t>Intensive</a:t>
            </a:r>
            <a:r>
              <a:rPr lang="fi-FI" sz="1200" dirty="0"/>
              <a:t>, </a:t>
            </a:r>
            <a:r>
              <a:rPr lang="fi-FI" sz="1200" dirty="0" err="1"/>
              <a:t>Engaging</a:t>
            </a:r>
            <a:r>
              <a:rPr lang="fi-FI" sz="1200" dirty="0"/>
              <a:t>, Interactive Play as a </a:t>
            </a:r>
            <a:r>
              <a:rPr lang="fi-FI" sz="1200" dirty="0" err="1"/>
              <a:t>Way</a:t>
            </a:r>
            <a:r>
              <a:rPr lang="fi-FI" sz="1200" dirty="0"/>
              <a:t> to </a:t>
            </a:r>
            <a:r>
              <a:rPr lang="fi-FI" sz="1200" dirty="0" err="1"/>
              <a:t>Promote</a:t>
            </a:r>
            <a:r>
              <a:rPr lang="fi-FI" sz="1200" dirty="0"/>
              <a:t> </a:t>
            </a:r>
            <a:r>
              <a:rPr lang="fi-FI" sz="1200" dirty="0" err="1"/>
              <a:t>Psychological</a:t>
            </a:r>
            <a:r>
              <a:rPr lang="fi-FI" sz="1200" dirty="0"/>
              <a:t> </a:t>
            </a:r>
            <a:r>
              <a:rPr lang="fi-FI" sz="1200" dirty="0" err="1"/>
              <a:t>Development</a:t>
            </a:r>
            <a:r>
              <a:rPr lang="fi-FI" sz="1200" dirty="0"/>
              <a:t>. In Susan Hart: </a:t>
            </a:r>
            <a:r>
              <a:rPr lang="fi-FI" sz="1200" dirty="0" err="1"/>
              <a:t>Neuroaffektiv</a:t>
            </a:r>
            <a:r>
              <a:rPr lang="fi-FI" sz="1200" dirty="0"/>
              <a:t> </a:t>
            </a:r>
            <a:r>
              <a:rPr lang="fi-FI" sz="1200" dirty="0" err="1"/>
              <a:t>psykoterapi</a:t>
            </a:r>
            <a:r>
              <a:rPr lang="fi-FI" sz="1200" dirty="0"/>
              <a:t> </a:t>
            </a:r>
            <a:r>
              <a:rPr lang="fi-FI" sz="1200" dirty="0" err="1"/>
              <a:t>med</a:t>
            </a:r>
            <a:r>
              <a:rPr lang="fi-FI" sz="1200" dirty="0"/>
              <a:t> </a:t>
            </a:r>
            <a:r>
              <a:rPr lang="fi-FI" sz="1200" dirty="0" err="1"/>
              <a:t>børn</a:t>
            </a:r>
            <a:r>
              <a:rPr lang="fi-FI" sz="1200" dirty="0"/>
              <a:t> </a:t>
            </a:r>
            <a:r>
              <a:rPr lang="fi-FI" sz="1200" dirty="0" err="1"/>
              <a:t>Gyldendal</a:t>
            </a:r>
            <a:r>
              <a:rPr lang="fi-FI" sz="1200" dirty="0"/>
              <a:t> 2011</a:t>
            </a:r>
          </a:p>
          <a:p>
            <a:r>
              <a:rPr lang="fi-FI" sz="1200" dirty="0" err="1" smtClean="0"/>
              <a:t>Bentzen</a:t>
            </a:r>
            <a:r>
              <a:rPr lang="fi-FI" sz="1200" dirty="0" smtClean="0"/>
              <a:t> M, Hart S Through </a:t>
            </a:r>
            <a:r>
              <a:rPr lang="fi-FI" sz="1200" dirty="0"/>
              <a:t>Windows of </a:t>
            </a:r>
            <a:r>
              <a:rPr lang="fi-FI" sz="1200" dirty="0" err="1"/>
              <a:t>Opportunity</a:t>
            </a:r>
            <a:r>
              <a:rPr lang="fi-FI" sz="1200" dirty="0"/>
              <a:t>: A </a:t>
            </a:r>
            <a:r>
              <a:rPr lang="fi-FI" sz="1200" dirty="0" err="1"/>
              <a:t>Neuroaffective</a:t>
            </a:r>
            <a:r>
              <a:rPr lang="fi-FI" sz="1200" dirty="0"/>
              <a:t> </a:t>
            </a:r>
            <a:r>
              <a:rPr lang="fi-FI" sz="1200" dirty="0" err="1"/>
              <a:t>Approach</a:t>
            </a:r>
            <a:r>
              <a:rPr lang="fi-FI" sz="1200" dirty="0"/>
              <a:t> to Child </a:t>
            </a:r>
            <a:r>
              <a:rPr lang="fi-FI" sz="1200" dirty="0" err="1" smtClean="0"/>
              <a:t>Psychotherapy</a:t>
            </a:r>
            <a:r>
              <a:rPr lang="fi-FI" sz="1200" dirty="0" smtClean="0"/>
              <a:t>, </a:t>
            </a:r>
            <a:r>
              <a:rPr lang="fi-FI" sz="1200" dirty="0" err="1" smtClean="0"/>
              <a:t>Karnac</a:t>
            </a:r>
            <a:r>
              <a:rPr lang="fi-FI" sz="1200" dirty="0" smtClean="0"/>
              <a:t> 2015</a:t>
            </a:r>
            <a:endParaRPr lang="fi-FI" sz="1200" dirty="0"/>
          </a:p>
          <a:p>
            <a:r>
              <a:rPr lang="fi-FI" sz="1200" dirty="0" err="1" smtClean="0"/>
              <a:t>Sajaniemi</a:t>
            </a:r>
            <a:r>
              <a:rPr lang="fi-FI" sz="1200" dirty="0" smtClean="0"/>
              <a:t> N, Suhonen E, </a:t>
            </a:r>
            <a:r>
              <a:rPr lang="fi-FI" sz="1200" dirty="0" err="1" smtClean="0"/>
              <a:t>Nislin</a:t>
            </a:r>
            <a:r>
              <a:rPr lang="fi-FI" sz="1200" dirty="0" smtClean="0"/>
              <a:t> M,  Mäkelä JE: Stressin säätely, kehityksen, vuorovaikutuksen ja oppimisen ydin </a:t>
            </a:r>
            <a:r>
              <a:rPr lang="fi-FI" sz="1200" dirty="0" err="1" smtClean="0"/>
              <a:t>PS-kustannus</a:t>
            </a:r>
            <a:r>
              <a:rPr lang="fi-FI" sz="1200" dirty="0" smtClean="0"/>
              <a:t> 2015 </a:t>
            </a:r>
          </a:p>
          <a:p>
            <a:r>
              <a:rPr lang="fi-FI" sz="1200" dirty="0"/>
              <a:t>Leikola A, Mäkelä JE ja </a:t>
            </a:r>
            <a:r>
              <a:rPr lang="fi-FI" sz="1200" dirty="0" err="1"/>
              <a:t>Punkanen</a:t>
            </a:r>
            <a:r>
              <a:rPr lang="fi-FI" sz="1200" dirty="0"/>
              <a:t> M </a:t>
            </a:r>
            <a:r>
              <a:rPr lang="fi-FI" sz="1200" dirty="0" err="1"/>
              <a:t>Polyvagaalinen</a:t>
            </a:r>
            <a:r>
              <a:rPr lang="fi-FI" sz="1200" dirty="0"/>
              <a:t> teoria ja emotionaalinen trauma, Duodecim 2016;132(1):55-</a:t>
            </a:r>
            <a:r>
              <a:rPr lang="fi-FI" sz="1200" dirty="0" smtClean="0"/>
              <a:t>61</a:t>
            </a:r>
            <a:endParaRPr lang="fi-FI" sz="1200" dirty="0"/>
          </a:p>
          <a:p>
            <a:r>
              <a:rPr lang="en-US" sz="1200" dirty="0"/>
              <a:t>Fredrickson, B L. "The broaden-and-build theory of positive </a:t>
            </a:r>
            <a:r>
              <a:rPr lang="en-US" sz="1200" dirty="0" err="1"/>
              <a:t>emotions."</a:t>
            </a:r>
            <a:r>
              <a:rPr lang="en-US" sz="1200" i="1" dirty="0" err="1"/>
              <a:t>Philosophical</a:t>
            </a:r>
            <a:r>
              <a:rPr lang="en-US" sz="1200" i="1" dirty="0"/>
              <a:t> transactions-royal society of </a:t>
            </a:r>
            <a:r>
              <a:rPr lang="en-US" sz="1200" i="1" dirty="0" err="1"/>
              <a:t>london</a:t>
            </a:r>
            <a:r>
              <a:rPr lang="en-US" sz="1200" i="1" dirty="0"/>
              <a:t> series b biological sciences</a:t>
            </a:r>
            <a:r>
              <a:rPr lang="en-US" sz="1200" dirty="0"/>
              <a:t>(2004): 1367-1378</a:t>
            </a:r>
            <a:r>
              <a:rPr lang="en-US" sz="1200" dirty="0" smtClean="0"/>
              <a:t>.</a:t>
            </a:r>
            <a:endParaRPr lang="fi-FI" sz="1200" b="1" dirty="0" smtClean="0"/>
          </a:p>
          <a:p>
            <a:r>
              <a:rPr lang="en-US" sz="1200" dirty="0" err="1"/>
              <a:t>Hrdy</a:t>
            </a:r>
            <a:r>
              <a:rPr lang="en-US" sz="1200" dirty="0"/>
              <a:t> SB: Mothers and others: The evolutionary origins of mutual understanding Harvard University Press 2009</a:t>
            </a:r>
            <a:endParaRPr lang="fi-FI" sz="1200" dirty="0"/>
          </a:p>
          <a:p>
            <a:r>
              <a:rPr lang="en-US" sz="1200" dirty="0" err="1"/>
              <a:t>Panksepp</a:t>
            </a:r>
            <a:r>
              <a:rPr lang="en-US" sz="1200" dirty="0"/>
              <a:t>, J. "Affective consciousness: Core emotional feelings in animals and humans." Consciousness and cognition 14.1 (2005): 30-80.</a:t>
            </a:r>
          </a:p>
          <a:p>
            <a:r>
              <a:rPr lang="fi-FI" sz="1200" dirty="0"/>
              <a:t>Porges, S. W. (2003). The </a:t>
            </a:r>
            <a:r>
              <a:rPr lang="fi-FI" sz="1200" dirty="0" err="1"/>
              <a:t>polyvagal</a:t>
            </a:r>
            <a:r>
              <a:rPr lang="fi-FI" sz="1200" dirty="0"/>
              <a:t> </a:t>
            </a:r>
            <a:r>
              <a:rPr lang="fi-FI" sz="1200" dirty="0" err="1"/>
              <a:t>theory</a:t>
            </a:r>
            <a:r>
              <a:rPr lang="fi-FI" sz="1200" dirty="0"/>
              <a:t>: </a:t>
            </a:r>
            <a:r>
              <a:rPr lang="fi-FI" sz="1200" dirty="0" err="1"/>
              <a:t>Phylogenetic</a:t>
            </a:r>
            <a:r>
              <a:rPr lang="fi-FI" sz="1200" dirty="0"/>
              <a:t> </a:t>
            </a:r>
            <a:r>
              <a:rPr lang="fi-FI" sz="1200" dirty="0" err="1"/>
              <a:t>contributions</a:t>
            </a:r>
            <a:r>
              <a:rPr lang="fi-FI" sz="1200" dirty="0"/>
              <a:t> to social </a:t>
            </a:r>
            <a:r>
              <a:rPr lang="fi-FI" sz="1200" dirty="0" err="1"/>
              <a:t>behavior</a:t>
            </a:r>
            <a:r>
              <a:rPr lang="fi-FI" sz="1200" dirty="0"/>
              <a:t>. </a:t>
            </a:r>
            <a:r>
              <a:rPr lang="fi-FI" sz="1200" i="1" dirty="0" err="1"/>
              <a:t>Physiology</a:t>
            </a:r>
            <a:r>
              <a:rPr lang="fi-FI" sz="1200" i="1" dirty="0"/>
              <a:t> &amp; </a:t>
            </a:r>
            <a:r>
              <a:rPr lang="fi-FI" sz="1200" i="1" dirty="0" err="1"/>
              <a:t>Behavior</a:t>
            </a:r>
            <a:r>
              <a:rPr lang="fi-FI" sz="1200" dirty="0"/>
              <a:t>, </a:t>
            </a:r>
            <a:r>
              <a:rPr lang="fi-FI" sz="1200" i="1" dirty="0"/>
              <a:t>79</a:t>
            </a:r>
            <a:r>
              <a:rPr lang="fi-FI" sz="1200" dirty="0"/>
              <a:t>(3), 503-513.Rogoff B: The </a:t>
            </a:r>
            <a:r>
              <a:rPr lang="fi-FI" sz="1200" dirty="0" err="1"/>
              <a:t>Cultural</a:t>
            </a:r>
            <a:r>
              <a:rPr lang="fi-FI" sz="1200" dirty="0"/>
              <a:t> </a:t>
            </a:r>
            <a:r>
              <a:rPr lang="fi-FI" sz="1200" dirty="0" err="1"/>
              <a:t>Nature</a:t>
            </a:r>
            <a:r>
              <a:rPr lang="fi-FI" sz="1200" dirty="0"/>
              <a:t> of Human </a:t>
            </a:r>
            <a:r>
              <a:rPr lang="fi-FI" sz="1200" dirty="0" err="1"/>
              <a:t>Development</a:t>
            </a:r>
            <a:r>
              <a:rPr lang="fi-FI" sz="1200" dirty="0"/>
              <a:t>, Cambridge </a:t>
            </a:r>
            <a:r>
              <a:rPr lang="fi-FI" sz="1200" dirty="0" err="1"/>
              <a:t>Universtiy</a:t>
            </a:r>
            <a:r>
              <a:rPr lang="fi-FI" sz="1200" dirty="0"/>
              <a:t> Press 2003</a:t>
            </a:r>
          </a:p>
          <a:p>
            <a:endParaRPr lang="fi-FI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1900650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Metsästäjä-keräilijöillä lasten kasvatukseen kuuluvan ihokosketuksen määrä on vahvasti yhteydessä</a:t>
            </a:r>
          </a:p>
          <a:p>
            <a:pPr lvl="1"/>
            <a:r>
              <a:rPr lang="fi-FI" dirty="0" smtClean="0"/>
              <a:t>lasten satuttamiseen</a:t>
            </a:r>
          </a:p>
          <a:p>
            <a:pPr lvl="1"/>
            <a:r>
              <a:rPr lang="fi-FI" dirty="0" smtClean="0"/>
              <a:t>orjuuttamiseen</a:t>
            </a:r>
          </a:p>
          <a:p>
            <a:pPr lvl="1"/>
            <a:r>
              <a:rPr lang="fi-FI" dirty="0" smtClean="0"/>
              <a:t>ryhmän sisäiseen väkivaltaisuuteen</a:t>
            </a:r>
          </a:p>
          <a:p>
            <a:pPr lvl="1"/>
            <a:r>
              <a:rPr lang="fi-FI" dirty="0" smtClean="0"/>
              <a:t>ryhmästä ulospäin suuntautuvaan väkivaltaan</a:t>
            </a:r>
          </a:p>
          <a:p>
            <a:r>
              <a:rPr lang="fi-FI" dirty="0" smtClean="0"/>
              <a:t>Aikuisten ja lasten välisen kosketuksen määrä päivähoidossa on yhteydessä lasten väliseen väkivaltaiseen tai hyväntahtoiseen käyttäytymiseen</a:t>
            </a:r>
          </a:p>
          <a:p>
            <a:r>
              <a:rPr lang="fi-FI" dirty="0" smtClean="0"/>
              <a:t>Nuorten keskinäinen koskettaminen on yhteydessä itseään rauhoittavaan käyttäytymiseen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Kulttuurierot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25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3334"/>
            <a:ext cx="8362950" cy="4924778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dirty="0">
                <a:ea typeface="ＭＳ Ｐゴシック" pitchFamily="34" charset="-128"/>
              </a:rPr>
              <a:t>Tyynnyttävä vaikutus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rytminen </a:t>
            </a:r>
            <a:r>
              <a:rPr lang="fi-FI" altLang="fi-FI" dirty="0">
                <a:ea typeface="ＭＳ Ｐゴシック" pitchFamily="34" charset="-128"/>
              </a:rPr>
              <a:t>sively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riittävän syvä </a:t>
            </a:r>
            <a:r>
              <a:rPr lang="fi-FI" altLang="fi-FI" dirty="0">
                <a:ea typeface="ＭＳ Ｐゴシック" pitchFamily="34" charset="-128"/>
              </a:rPr>
              <a:t>kosketus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vähentää stressin kokemusta 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lisää mielihyvän </a:t>
            </a:r>
            <a:r>
              <a:rPr lang="fi-FI" altLang="fi-FI" dirty="0" smtClean="0">
                <a:ea typeface="ＭＳ Ｐゴシック" pitchFamily="34" charset="-128"/>
              </a:rPr>
              <a:t>kokemusta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C-säikeet välittävät vaikutuksensa syvälle aivoihin, missä oma kehonkuva ja sen suhde toisiin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Stimuloiva vaikutus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hento</a:t>
            </a:r>
            <a:r>
              <a:rPr lang="fi-FI" altLang="fi-FI" dirty="0">
                <a:ea typeface="ＭＳ Ｐゴシック" pitchFamily="34" charset="-128"/>
              </a:rPr>
              <a:t>, nopea, kutittava kosketus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stressitila nousee 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voi olla myönteinen tai kielteinen kokemus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A-säikeet: syvät aivoalueet, joissa ohjataan toimintaa 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Neutraali kosketus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sensorinen aivokuori</a:t>
            </a:r>
          </a:p>
          <a:p>
            <a:pPr marL="0" indent="0">
              <a:buNone/>
            </a:pPr>
            <a:endParaRPr lang="fi-FI" altLang="fi-FI" dirty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Erilaiset kosketukset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59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3334"/>
            <a:ext cx="7595735" cy="4924778"/>
          </a:xfrm>
        </p:spPr>
        <p:txBody>
          <a:bodyPr>
            <a:normAutofit/>
          </a:bodyPr>
          <a:lstStyle/>
          <a:p>
            <a:r>
              <a:rPr lang="fi-FI" altLang="fi-FI" dirty="0" smtClean="0">
                <a:ea typeface="ＭＳ Ｐゴシック" pitchFamily="34" charset="-128"/>
              </a:rPr>
              <a:t>Lämpö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rauhoittava vaikutus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mielihyvä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Kuuma ja kylmä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kiihdyttävä, kipua lähenevä</a:t>
            </a:r>
            <a:endParaRPr lang="fi-FI" altLang="fi-FI" dirty="0">
              <a:ea typeface="ＭＳ Ｐゴシック" pitchFamily="34" charset="-128"/>
            </a:endParaRPr>
          </a:p>
          <a:p>
            <a:r>
              <a:rPr lang="fi-FI" altLang="fi-FI" dirty="0" smtClean="0">
                <a:ea typeface="ＭＳ Ｐゴシック" pitchFamily="34" charset="-128"/>
              </a:rPr>
              <a:t>Kipu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hälytystila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Tyynnyttävä kosketus lisää aivojen mielihyvähormoneja: oksitosiinia ja endorfiineja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Mielihyvää tuova kosketus koukuttaa: </a:t>
            </a:r>
            <a:r>
              <a:rPr lang="fi-FI" altLang="fi-FI" dirty="0" err="1" smtClean="0">
                <a:ea typeface="ＭＳ Ｐゴシック" pitchFamily="34" charset="-128"/>
              </a:rPr>
              <a:t>dopamiini</a:t>
            </a:r>
            <a:endParaRPr lang="fi-FI" altLang="fi-FI" dirty="0" smtClean="0">
              <a:ea typeface="ＭＳ Ｐゴシック" pitchFamily="34" charset="-128"/>
            </a:endParaRP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tämä on luonnon suunnittelema koukku: olla lähellä, tehdä yhdessä, huolehtia toinen toisesta </a:t>
            </a:r>
          </a:p>
          <a:p>
            <a:pPr marL="0" indent="0">
              <a:buNone/>
            </a:pPr>
            <a:endParaRPr lang="fi-FI" altLang="fi-FI" dirty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Erilaiset kosketukset 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4665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8208590" cy="4356483"/>
          </a:xfrm>
        </p:spPr>
        <p:txBody>
          <a:bodyPr>
            <a:normAutofit fontScale="92500" lnSpcReduction="20000"/>
          </a:bodyPr>
          <a:lstStyle/>
          <a:p>
            <a:r>
              <a:rPr lang="fi-FI" altLang="fi-FI" dirty="0" smtClean="0">
                <a:ea typeface="ＭＳ Ｐゴシック" pitchFamily="34" charset="-128"/>
              </a:rPr>
              <a:t>Vahvistavat rauhoittumis</a:t>
            </a:r>
            <a:r>
              <a:rPr lang="fi-FI" altLang="fi-FI" dirty="0">
                <a:ea typeface="ＭＳ Ｐゴシック" pitchFamily="34" charset="-128"/>
              </a:rPr>
              <a:t>- ja </a:t>
            </a:r>
            <a:r>
              <a:rPr lang="fi-FI" altLang="fi-FI" dirty="0" smtClean="0">
                <a:ea typeface="ＭＳ Ｐゴシック" pitchFamily="34" charset="-128"/>
              </a:rPr>
              <a:t>liittymishermoston toimintaa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kehollisen hermoston tasapaino pois taistelu/pako- tai jähmettymistiloista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Vähentävät stressin kokemusta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sykevälivaihtelu lisääntyy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rauhallisuus</a:t>
            </a:r>
            <a:r>
              <a:rPr lang="fi-FI" altLang="fi-FI" dirty="0">
                <a:ea typeface="ＭＳ Ｐゴシック" pitchFamily="34" charset="-128"/>
              </a:rPr>
              <a:t>, kivun sieto, mielihyvä</a:t>
            </a: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oppiminen paranee</a:t>
            </a:r>
            <a:endParaRPr lang="fi-FI" altLang="fi-FI" dirty="0">
              <a:ea typeface="ＭＳ Ｐゴシック" pitchFamily="34" charset="-128"/>
            </a:endParaRPr>
          </a:p>
          <a:p>
            <a:r>
              <a:rPr lang="fi-FI" altLang="fi-FI" dirty="0" smtClean="0">
                <a:ea typeface="ＭＳ Ｐゴシック" pitchFamily="34" charset="-128"/>
              </a:rPr>
              <a:t>Suuntaavat toisiin </a:t>
            </a:r>
            <a:r>
              <a:rPr lang="fi-FI" altLang="fi-FI" dirty="0">
                <a:ea typeface="ＭＳ Ｐゴシック" pitchFamily="34" charset="-128"/>
              </a:rPr>
              <a:t>(</a:t>
            </a:r>
            <a:r>
              <a:rPr lang="fi-FI" altLang="fi-FI" dirty="0" smtClean="0">
                <a:ea typeface="ＭＳ Ｐゴシック" pitchFamily="34" charset="-128"/>
              </a:rPr>
              <a:t>erityisesti lajitovereihin)</a:t>
            </a:r>
            <a:endParaRPr lang="fi-FI" altLang="fi-FI" dirty="0">
              <a:ea typeface="ＭＳ Ｐゴシック" pitchFamily="34" charset="-128"/>
            </a:endParaRPr>
          </a:p>
          <a:p>
            <a:pPr lvl="1"/>
            <a:r>
              <a:rPr lang="fi-FI" altLang="fi-FI" dirty="0">
                <a:ea typeface="ＭＳ Ｐゴシック" pitchFamily="34" charset="-128"/>
              </a:rPr>
              <a:t>hoivaavuus, </a:t>
            </a:r>
            <a:r>
              <a:rPr lang="fi-FI" altLang="fi-FI" dirty="0" smtClean="0">
                <a:ea typeface="ＭＳ Ｐゴシック" pitchFamily="34" charset="-128"/>
              </a:rPr>
              <a:t>äidillisyys, empaattisuus</a:t>
            </a:r>
            <a:endParaRPr lang="fi-FI" altLang="fi-FI" dirty="0">
              <a:ea typeface="ＭＳ Ｐゴシック" pitchFamily="34" charset="-128"/>
            </a:endParaRPr>
          </a:p>
          <a:p>
            <a:pPr lvl="1"/>
            <a:r>
              <a:rPr lang="fi-FI" altLang="fi-FI" dirty="0" smtClean="0">
                <a:ea typeface="ＭＳ Ｐゴシック" pitchFamily="34" charset="-128"/>
              </a:rPr>
              <a:t>kiinnostus toisiin, </a:t>
            </a:r>
            <a:r>
              <a:rPr lang="fi-FI" altLang="fi-FI" dirty="0">
                <a:ea typeface="ＭＳ Ｐゴシック" pitchFamily="34" charset="-128"/>
              </a:rPr>
              <a:t>sosiaalinen </a:t>
            </a:r>
            <a:r>
              <a:rPr lang="fi-FI" altLang="fi-FI" dirty="0" smtClean="0">
                <a:ea typeface="ＭＳ Ｐゴシック" pitchFamily="34" charset="-128"/>
              </a:rPr>
              <a:t>muisti</a:t>
            </a:r>
          </a:p>
          <a:p>
            <a:r>
              <a:rPr lang="fi-FI" altLang="fi-FI" dirty="0" smtClean="0">
                <a:ea typeface="ＭＳ Ｐゴシック" pitchFamily="34" charset="-128"/>
              </a:rPr>
              <a:t>Pitävät hyväntahtoisessa läheisyydessä</a:t>
            </a:r>
            <a:endParaRPr lang="fi-FI" altLang="fi-FI" dirty="0">
              <a:ea typeface="ＭＳ Ｐゴシック" pitchFamily="34" charset="-128"/>
            </a:endParaRPr>
          </a:p>
          <a:p>
            <a:r>
              <a:rPr lang="fi-FI" altLang="fi-FI" dirty="0" smtClean="0">
                <a:ea typeface="ＭＳ Ｐゴシック" pitchFamily="34" charset="-128"/>
              </a:rPr>
              <a:t>Vahvistavat kasvua ja kehon korjaantumista</a:t>
            </a:r>
            <a:endParaRPr lang="fi-FI" altLang="fi-FI" dirty="0">
              <a:ea typeface="ＭＳ Ｐゴシック" pitchFamily="34" charset="-128"/>
            </a:endParaRPr>
          </a:p>
          <a:p>
            <a:pPr lvl="1"/>
            <a:r>
              <a:rPr lang="fi-FI" altLang="fi-FI" dirty="0">
                <a:ea typeface="ＭＳ Ｐゴシック" pitchFamily="34" charset="-128"/>
              </a:rPr>
              <a:t>ravinnon käyttö kudosten rakentamiseen </a:t>
            </a:r>
            <a:r>
              <a:rPr lang="fi-FI" altLang="fi-FI" dirty="0" smtClean="0">
                <a:ea typeface="ＭＳ Ｐゴシック" pitchFamily="34" charset="-128"/>
              </a:rPr>
              <a:t>lisääntyy ja varastointi vähenee: painonhallinta</a:t>
            </a:r>
            <a:endParaRPr lang="fi-FI" altLang="fi-FI" dirty="0">
              <a:ea typeface="ＭＳ Ｐゴシック" pitchFamily="34" charset="-128"/>
            </a:endParaRPr>
          </a:p>
          <a:p>
            <a:endParaRPr lang="fi-FI" altLang="fi-FI" dirty="0"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Oksitosiini /</a:t>
            </a:r>
            <a:r>
              <a:rPr lang="fi-FI" dirty="0" smtClean="0"/>
              <a:t> endorfiinit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5529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8208590" cy="4356483"/>
          </a:xfrm>
        </p:spPr>
        <p:txBody>
          <a:bodyPr>
            <a:normAutofit/>
          </a:bodyPr>
          <a:lstStyle/>
          <a:p>
            <a:r>
              <a:rPr lang="fi-FI" altLang="fi-FI" dirty="0">
                <a:ea typeface="ＭＳ Ｐゴシック" pitchFamily="34" charset="-128"/>
              </a:rPr>
              <a:t>Runsas nuoleminen lisää kasvua, ongelmanratkaisukykyä ja sosiaalisuutta</a:t>
            </a:r>
          </a:p>
          <a:p>
            <a:r>
              <a:rPr lang="fi-FI" altLang="fi-FI" dirty="0">
                <a:ea typeface="ＭＳ Ｐゴシック" pitchFamily="34" charset="-128"/>
              </a:rPr>
              <a:t>Stressinhallinta kehittyy suhteessa varhaiseen  kosketukseen</a:t>
            </a:r>
          </a:p>
          <a:p>
            <a:r>
              <a:rPr lang="fi-FI" altLang="fi-FI" dirty="0">
                <a:ea typeface="ＭＳ Ｐゴシック" pitchFamily="34" charset="-128"/>
              </a:rPr>
              <a:t>Perinnöllinen alttius stressihäiriöille toteutuu vain kosketuksen puutteessa</a:t>
            </a:r>
          </a:p>
          <a:p>
            <a:pPr lvl="1"/>
            <a:r>
              <a:rPr lang="fi-FI" altLang="fi-FI" dirty="0">
                <a:ea typeface="ＭＳ Ｐゴシック" pitchFamily="34" charset="-128"/>
              </a:rPr>
              <a:t>runsas nuoleminen suojaa</a:t>
            </a:r>
          </a:p>
          <a:p>
            <a:r>
              <a:rPr lang="fi-FI" altLang="fi-FI" dirty="0">
                <a:ea typeface="ＭＳ Ｐゴシック" pitchFamily="34" charset="-128"/>
              </a:rPr>
              <a:t>Vanhemmuuden tyyli siirtyy seuraavaan sukupolveen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Rotanpoikaset ja </a:t>
            </a:r>
            <a:r>
              <a:rPr lang="fi-FI" dirty="0"/>
              <a:t>kosketus</a:t>
            </a:r>
          </a:p>
        </p:txBody>
      </p:sp>
    </p:spTree>
    <p:extLst>
      <p:ext uri="{BB962C8B-B14F-4D97-AF65-F5344CB8AC3E}">
        <p14:creationId xmlns:p14="http://schemas.microsoft.com/office/powerpoint/2010/main" val="107003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44824"/>
            <a:ext cx="7756329" cy="4745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Stressin säätelykyky kehittyy suhteessa kosketukseen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vaikea temperamentti merkittävä riski kehitykselle</a:t>
            </a:r>
          </a:p>
          <a:p>
            <a:pPr lvl="2">
              <a:lnSpc>
                <a:spcPct val="90000"/>
              </a:lnSpc>
            </a:pPr>
            <a:r>
              <a:rPr lang="fi-FI" dirty="0">
                <a:latin typeface="+mj-lt"/>
              </a:rPr>
              <a:t>emoina halaavat ja sukivat poikasiaan vähän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adoptio paljon halivalle emolle käänsi kehityksen suunnan</a:t>
            </a:r>
          </a:p>
          <a:p>
            <a:pPr lvl="2">
              <a:lnSpc>
                <a:spcPct val="90000"/>
              </a:lnSpc>
            </a:pPr>
            <a:r>
              <a:rPr lang="fi-FI" dirty="0">
                <a:latin typeface="+mj-lt"/>
              </a:rPr>
              <a:t>aikuisina hoitivat poikasiaan adoptioemon tavoin</a:t>
            </a:r>
          </a:p>
          <a:p>
            <a:pPr>
              <a:lnSpc>
                <a:spcPct val="90000"/>
              </a:lnSpc>
            </a:pPr>
            <a:r>
              <a:rPr lang="fi-FI" dirty="0">
                <a:latin typeface="+mj-lt"/>
              </a:rPr>
              <a:t>Väkivalta lisääntyy kun niukasti stressiä vähentävää kosketusta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väkivalta lisääntyy seuraavaan sukupolveen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runsaalla kosketuksella voi ehkäistä väkivallan geneettisen riskin toteutumisen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omien pentujen laiminlyönti ja pahoinpitely yleistä</a:t>
            </a:r>
          </a:p>
          <a:p>
            <a:pPr lvl="1">
              <a:lnSpc>
                <a:spcPct val="90000"/>
              </a:lnSpc>
            </a:pPr>
            <a:r>
              <a:rPr lang="fi-FI" sz="2000" dirty="0">
                <a:latin typeface="+mj-lt"/>
              </a:rPr>
              <a:t>alkoholin käyttö ja ahdistuneisuus lisääntyivät</a:t>
            </a:r>
          </a:p>
          <a:p>
            <a:pPr lvl="1">
              <a:lnSpc>
                <a:spcPct val="90000"/>
              </a:lnSpc>
            </a:pPr>
            <a:endParaRPr lang="fi-FI" sz="2000" dirty="0"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Reesusapinat </a:t>
            </a:r>
            <a:r>
              <a:rPr lang="fi-FI" dirty="0"/>
              <a:t>ja kosketus</a:t>
            </a:r>
          </a:p>
        </p:txBody>
      </p:sp>
    </p:spTree>
    <p:extLst>
      <p:ext uri="{BB962C8B-B14F-4D97-AF65-F5344CB8AC3E}">
        <p14:creationId xmlns:p14="http://schemas.microsoft.com/office/powerpoint/2010/main" val="34328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rkkeri">
  <a:themeElements>
    <a:clrScheme name="Erkkeri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rkkeri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rkker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2171</Words>
  <Application>Microsoft Macintosh PowerPoint</Application>
  <PresentationFormat>Näytössä katseltava diaesitys (4:3)</PresentationFormat>
  <Paragraphs>377</Paragraphs>
  <Slides>33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33</vt:i4>
      </vt:variant>
    </vt:vector>
  </HeadingPairs>
  <TitlesOfParts>
    <vt:vector size="34" baseType="lpstr">
      <vt:lpstr>Erkkeri</vt:lpstr>
      <vt:lpstr>Hyvä kosketus vahvistaa  - vanhemmuuden trilogia     8.11.2017</vt:lpstr>
      <vt:lpstr>Kosketus</vt:lpstr>
      <vt:lpstr>Kosketuksen puute</vt:lpstr>
      <vt:lpstr>Kulttuurierot</vt:lpstr>
      <vt:lpstr>Erilaiset kosketukset</vt:lpstr>
      <vt:lpstr>Erilaiset kosketukset 2</vt:lpstr>
      <vt:lpstr>Oksitosiini / endorfiinit</vt:lpstr>
      <vt:lpstr>Rotanpoikaset ja kosketus</vt:lpstr>
      <vt:lpstr>Reesusapinat ja kosketus</vt:lpstr>
      <vt:lpstr>Keskoset ja vauvat</vt:lpstr>
      <vt:lpstr>Pienten lasten hieronta</vt:lpstr>
      <vt:lpstr>Lasten- ja nuorisopsykiatria</vt:lpstr>
      <vt:lpstr>Suunnitelmallinen korjaava kosketus </vt:lpstr>
      <vt:lpstr>Vastavuoroisuus tuo iloa</vt:lpstr>
      <vt:lpstr>Vastavuoroisuus tuo iloa</vt:lpstr>
      <vt:lpstr>Peuhaaminen on nisäkäspennuille luontaista vastavuoroisuutta: miksi?</vt:lpstr>
      <vt:lpstr>Leikki on pennuille luontaista vastavuoroisuutta: miksi?</vt:lpstr>
      <vt:lpstr>PowerPoint-esitys</vt:lpstr>
      <vt:lpstr>leikki on hauskaa – ja on se myös hyödyllistä</vt:lpstr>
      <vt:lpstr>Leikki on sinänsä parantavaa</vt:lpstr>
      <vt:lpstr>Vuorovaikutusleikki - perusajatus</vt:lpstr>
      <vt:lpstr>eri leikin muotoja</vt:lpstr>
      <vt:lpstr>eri leikin muotoja 2</vt:lpstr>
      <vt:lpstr>Ensimmäinen periaate: Yhteys</vt:lpstr>
      <vt:lpstr>Toinen periaate: hoiva</vt:lpstr>
      <vt:lpstr>Kolmas periaate: Jäsentäminen</vt:lpstr>
      <vt:lpstr>Neljäs periaate: haaste</vt:lpstr>
      <vt:lpstr>LAPSEN KEHITYSTÄ TUKEVA ASENNE</vt:lpstr>
      <vt:lpstr>LAPSEN KEHITYSTÄ TUKEVA ASENNE</vt:lpstr>
      <vt:lpstr>mitä jokainen lapsi tarvitsee kukoistaakseen</vt:lpstr>
      <vt:lpstr>Miten pitää huolta itsestään </vt:lpstr>
      <vt:lpstr>Miten pitää huolta itsestään </vt:lpstr>
      <vt:lpstr>Viitteitä ja jatkolukemista </vt:lpstr>
    </vt:vector>
  </TitlesOfParts>
  <Company>THL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Kosketuksen merkitys lapsen mielen kehitykselle</dc:title>
  <dc:creator>Jukka Mäkelä</dc:creator>
  <cp:lastModifiedBy>Jukka Mäkelä</cp:lastModifiedBy>
  <cp:revision>58</cp:revision>
  <dcterms:created xsi:type="dcterms:W3CDTF">2016-11-14T06:38:30Z</dcterms:created>
  <dcterms:modified xsi:type="dcterms:W3CDTF">2017-11-08T19:46:26Z</dcterms:modified>
</cp:coreProperties>
</file>